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3474" y="-1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51669-8B44-4B26-BA14-E31A1E5F235A}" type="datetimeFigureOut">
              <a:rPr lang="pt-BR" smtClean="0"/>
              <a:t>07/09/2014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9D90B-87A3-4EB7-ABE7-81D419C36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76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2E10D-928C-409B-968E-85CCDE63BE7F}" type="datetime1">
              <a:rPr lang="pt-BR" smtClean="0"/>
              <a:t>07/09/2014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3A8A6-0590-4D65-A5CE-2A1C9787A0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AEA72-FCC1-45A9-9EC7-2A0B6E46FBBA}" type="datetime1">
              <a:rPr lang="pt-BR" smtClean="0"/>
              <a:t>07/09/2014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3A8A6-0590-4D65-A5CE-2A1C9787A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6383D-95FB-4768-89D5-6A6443923183}" type="datetime1">
              <a:rPr lang="pt-BR" smtClean="0"/>
              <a:t>07/09/2014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3A8A6-0590-4D65-A5CE-2A1C9787A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065EE-BFD6-48A9-BF4C-BD020A635951}" type="datetime1">
              <a:rPr lang="pt-BR" smtClean="0"/>
              <a:t>07/09/2014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3A8A6-0590-4D65-A5CE-2A1C9787A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E2647-AC63-4187-B35B-375319CC4B75}" type="datetime1">
              <a:rPr lang="pt-BR" smtClean="0"/>
              <a:t>07/09/2014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3A8A6-0590-4D65-A5CE-2A1C9787A0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59251-ADAD-4702-88A3-E022C9EA3BF8}" type="datetime1">
              <a:rPr lang="pt-BR" smtClean="0"/>
              <a:t>07/09/2014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3A8A6-0590-4D65-A5CE-2A1C9787A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12ACF-0371-4917-9956-4F41713639EF}" type="datetime1">
              <a:rPr lang="pt-BR" smtClean="0"/>
              <a:t>07/09/2014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3A8A6-0590-4D65-A5CE-2A1C9787A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535739-A264-4E84-9DFE-9984FB9DEFDF}" type="datetime1">
              <a:rPr lang="pt-BR" smtClean="0"/>
              <a:t>07/09/2014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3A8A6-0590-4D65-A5CE-2A1C9787A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B34EA-F6FE-40AE-93D6-C1DB72D03C16}" type="datetime1">
              <a:rPr lang="pt-BR" smtClean="0"/>
              <a:t>07/09/2014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3A8A6-0590-4D65-A5CE-2A1C9787A0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2CE91C-B76E-47C2-9B4C-A4939306103D}" type="datetime1">
              <a:rPr lang="pt-BR" smtClean="0"/>
              <a:t>07/09/2014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3A8A6-0590-4D65-A5CE-2A1C9787A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8CF13-9822-4FA6-BDA3-0CCADD80FE31}" type="datetime1">
              <a:rPr lang="pt-BR" smtClean="0"/>
              <a:t>07/09/2014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3A8A6-0590-4D65-A5CE-2A1C9787A0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69BD65A-AAD7-495E-9D65-96E8C36DED0E}" type="datetime1">
              <a:rPr lang="pt-BR" smtClean="0"/>
              <a:t>07/09/2014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0D3A8A6-0590-4D65-A5CE-2A1C9787A0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te.gov.br/ass_homolog/novo-termo-de-rescisao-do-contrato-de-trabalho.htm" TargetMode="External"/><Relationship Id="rId2" Type="http://schemas.openxmlformats.org/officeDocument/2006/relationships/hyperlink" Target="http://www.receita.fazenda.gov.br/pessoajuridica/irrf/default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taprev.gov.br/servicos/salmat/salmat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Folha de Pagamento	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pic>
        <p:nvPicPr>
          <p:cNvPr id="23554" name="Picture 2" descr="http://t1.gstatic.com/images?q=tbn:ANd9GcQ0BW3P3Gy2vx1hz4oaA72JwlN33VSLdlRrZBumCUVIh3eWqr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2938" y="2204864"/>
            <a:ext cx="3173478" cy="3076047"/>
          </a:xfrm>
          <a:prstGeom prst="rect">
            <a:avLst/>
          </a:prstGeom>
          <a:noFill/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04864"/>
            <a:ext cx="3098176" cy="3076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836712"/>
            <a:ext cx="7498080" cy="48006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Salário complessivo ou completivo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: É a forma de ajustar um só salário entre as partes empregador e empregado, globalizando todas outras variáveis,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como adicional noturno, descanso semanal remunerado, insalubridade, periculosidade, comissão, hora extra e entre outros. 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O empregador para R$ 1000,00 (Um mil reais) ao empregado onde já está adicionado as variáveis e não há nenhum detalhamento deste na folha de pagamento e na remuneração do empregado.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Este englobamento de parcelas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não é admitido na doutrina e na jurisprudência, devido não permitir a comprovação destacadas nas verbas componentes da remuneração, conforme enunciado n.º 91 do TST: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"Nula é cláusula contratual que fixa determinada importância ou percentagem para atender englobadamente vários direitos legais ou contratuais do trabalhador".</a:t>
            </a: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6CEF-89A6-4BF0-A6E0-4651EC03EABB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0" y="692696"/>
            <a:ext cx="7498080" cy="1143000"/>
          </a:xfrm>
        </p:spPr>
        <p:txBody>
          <a:bodyPr/>
          <a:lstStyle/>
          <a:p>
            <a:pPr algn="ctr"/>
            <a:r>
              <a:rPr lang="pt-BR" dirty="0" smtClean="0"/>
              <a:t>Proventos e Descontos</a:t>
            </a:r>
            <a:endParaRPr lang="pt-BR" dirty="0"/>
          </a:p>
        </p:txBody>
      </p:sp>
      <p:sp>
        <p:nvSpPr>
          <p:cNvPr id="26626" name="AutoShape 2" descr="data:image/jpeg;base64,/9j/4AAQSkZJRgABAQAAAQABAAD/2wCEAAkGBhMRDxMUEBQUFRMUGRcRFhcVFxgaGxwZFxgWFRcXFx0YHyceGB8nGhoVHy8gLykpLSwvFh4xNTA2NSYsLSkBCQoKDgwMFA8PFCkcHBwpKSkpKSkpKSkpKSkpKSwpLCkpKSwpNikpLCksKSwsKSkpKSwpLCwpLCkpKSkpKSkpLP/AABEIAHAAcAMBIgACEQEDEQH/xAAbAAACAgMBAAAAAAAAAAAAAAADBQQGAAECB//EADwQAAEDAgMEBwUGBQUAAAAAAAECAxEAIQQSMQVBUWEGEyJxkaHwMoGx0eEHI1JicsEUM0KS8RZTgqLS/8QAFgEBAQEAAAAAAAAAAAAAAAAAAAEC/8QAFxEBAQEBAAAAAAAAAAAAAAAAABEBEv/aAAwDAQACEQMRAD8A9JYv3jdr9KkpHr6ChdXOmvj5CjtmbGx4fQVWnaR6+gogHrT61oD1p9aIketPM0VgT6/zXQHr/NYB6+prY9b6DIrdZ69AVh9ehQcm2nhSfazQJH5gU/uKcn1upbtRnskjd2vDjNE1RQrqdpYZzc6FYdfeO0n969HbFhVB2ykqILaMykrbdRmFtYPkVXq/YNUpoYJWiK7KOFb6uopeketPIV31fuPHT6mqNj/tKQ3KW0FR3E2nnlT/AOqreP6cYp6wVkHK3w+ZpUer4jbDLU9YtKSNQNfnUjA41DyQptQUDvFz514gzgnnvxK+Hv3U/wCjG0Dh3ciMQ0VHRoKmY1E+yD491KPWfXGt+vQFLtmbZS8ngoWUk2g9wpiB60+FUZ69AVnrhXQR6FbAoofrhQMQ1mB3zb1NS60oURTsS1kKfyko92qasuAXIFK9rYaVK5pzDvSflUjY70pHK3ypqYc1laBrqjTwDFOMpP3i0g/gR21T/wAbDxoaNpx/IZA/O8cx7wkdkedQ8Ph0p0AFNsFs1bnsJJHHd41liob3WO/znFKH4fZR/aLV0nBpAgADu8oNWXC9FN7q4HBP7k2qc2rDMkBtOdZ0gZle4/Kgj9HcXiFEBxKpSOw/EWGiVi2bkf8ANXvZHSALOR2ErETfwPdz8areGwWLxHsjqkcTdXrwqVhdktMtuLzFSkWXN1QFAEncBv7hVXF2BrKSNYpbZKASUogklJkJM3HEUwRhwsAlZUORgbuHdr30VKzjiOFBXiwCRCiRwHd866ThE8Ad17/GiAVQlx61ylRRCUm5m8Hsm3CP2qDhmTnKSopAmY3wRfwp/i1oIUkkaGRqY36VXy9kUFHUdk5jluOzJta2Xxoh/hnhHYSojeT2R331qXNQMM6tSR79BA8VX8qOlgmM2X39o+Jj4UV5Fh2sKzEdtfdnPuGlNmnMQ5/LbyD8Th/b6Gj4HG4ZIKMO2twgkdlBSSY3qgBN9966xGAxfUhYd6s5RnCUhdwNU6EE1mpubmBu7KSgBWLdURaYkJE7zF452rMJtvChQbw0LJInqxMDitREUtw228PhgVOYhTzrkGMvaIEwkJAMaq3TOvKQ49iFNlxgpazjOpDyDmQBvSEAlQIuEm4+FmsLWw4hQbKloQUQFSMoWIjMFJIIUbG8jW2+o2G222poKU4rrUqcQMoKpCXFJSsp07SQOAMzVa2a+nDoW8/iusUoA9uA2QDMpA995J3c6IdrOKQXsOgPNqnKSQjLBvmKolIuQoU5a6Odp7bWshLaepCrzmhSk6KygSkczfdxFFwnSRLC0oLiJXYJKjdV4Am886Q4Rp1xKzjC2U2KUNkyD+ML1JieG/jURtprDEraYLsmErbBcUq/sqVMoIOskCrylenNYxSx2ST+lOmliVHX3UcsEm+7Qkk+QgcqoPR7bWIClKcb6tA0BVKu5QFgI3TNWNjaLzmYl1pCf6VTzkSDGa1ovob3gGqeHDgA5lW9yRry+dKcRgvvE9VYe0RBkwQJGbdBvv8AZqKlpkiHHVvFVwP0pUCCqwJKSZSY1FhImYy+6SkMsQhNgpatBxTNtJExbjuoG+HTCa6W+kakerX4UPqCdYjmSo+Fkjzrr+HEQSTO7QeCYoqq4VaVID+DUFtkdpOsTe8Xjn40hO1HFOKS46G0gjMhoZQOaibkc996gtsYjZr/AFjElJN0GBn3mANFx3BUTrpYXdm4XarPWspSVj2m1SIIvoIOt8pqTEuxXmtpNvuKGHLZfT2l5UiFAWyqWB2TwvW8+MecCXFtYcIP9MLc4jMfZTNvE865cxD2GBZawkmLwAltMTcK3cdJsJoyNnF1oHFqyrVbOwophP4FK1O+8VthzjsBhy92WmVYgHPlkEkakoBsFCZ0476xzaeJdUEtYdLQHZLj/ZBAEHsC6p5xUTCYjD4KU9QsOqBEISVrVzC7yk2M+IpgzgXsQgrWFYVw9hJMLKkgA9tOki8ehRQtq7BaGodUlNyylZy5bkqSlN1jflnSYG6pmALYZhspDcQlCR2VA66RB89aTYdDGGWXXnHC8mU5nldoH8qdADxAphsouOlT2DBbVoesSUtuSPbTvSob1AQfOiONp7JcSgHrnUM6EBAzj9SzfLoJieNYjamHw6UtIKnDObJdxZUYOYamZgzp3U72d0bxCnA5iX1LI0QgZUXEQZkq8hypmrC4XBIUtfVNDVRgJnmeNSrDPY2KQoJGQIWAABG6NEzdIH4dBTcGvOcB08bxWLSjCoUpCZlyIBI0SmdSfhPCrfiNovJSCEJCYuoqJibAQAb6XgiCeArLZvWkuAkgEEjWCLa68ND4GkbTyyQt1ZKQCVJI6tEADMqF9oiDPuN7gUyJQpKVIIGWyTEWtKYt2TCbcgdwqhO9gkrEQDOuUTO+6la3vVZx+xXGHf4jBkIdHtomUrHBUWnnVw4T/wBjHgBW1NyOXuSPnQK8Hi2NrNEH7rEo9pOikqG/mOdVHavRrq3suNddUg9rIPu0EDUSn2jF9af7Z6Oqzh/DKyPJulQ0PJXEUb/WeGfZLO0EobfFihyMqvzIJ1nhSxmECNsNOqGHw5WoQE5mkmGyNDJsBYWPnUs7CxrxyrfS23vLaTmVMSSTYT76OjpfgMMiCpCANAnL5AXpFjvtmSo5MCwt1Wkxb4ftSkXXC9GmwlGdIWWxCVLAUrxND2t0owWDTLzqARuBBNuAFec4tG3MeCVKDDR/pEgx3JBJqbsL7I0SlzElx2RKisZBcfnOa3dUVvaf2r4nESjZmHVEH71YsANTewAG+aX4LoLisYsOY93OomyBmWB7kQnT8w516TsrZrDAypFym2QqWRrcTbh/SL00/hVGMjZKREdYco/tBiIjce6qQt6O9H22khlLYGW5PZSrilQQmSN15FOn8UUShQ1HtSQCNJEaHj476AnZ6gEpW8ESZytAJk8JPyG/uqW5shsi4zkCE9ZKwLEDsk5fKiqy5iT1n3OZwj/aSFHUkpU5cgyZ3a8rEU66hY60tMiBKXF5lkmwypTKj5a0Z3ZGMcCElZQEyFQoJbI3KQlsZhuIBtcgzRMJ0IbSsrWskk5oQMgnjvPrSgltIPId2viaOnLPE+JqKhE6knloPKpLcDSoDBIUPnSTbvQrD4xMPJngRYjuNPEqooVVHn+F+xXAoVJCl8lGRVs2b0Uw7AAbbSkDgAKbg10DUHLbAGgqMrZbYOYoKiSTE2E30mps1k0EZttcEJCGxugA95gQPjRFYaYzFR43I+FdrdCdaE5iI3eJig7aYSn2QB8fGiTUUuKPE/pEeZorbIF7ydZM0Baj9aSDFiLaaH30YrA1Md9R1YpBNgVH8onz0oP/2Q=="/>
          <p:cNvSpPr>
            <a:spLocks noChangeAspect="1" noChangeArrowheads="1"/>
          </p:cNvSpPr>
          <p:nvPr/>
        </p:nvSpPr>
        <p:spPr bwMode="auto">
          <a:xfrm>
            <a:off x="63500" y="-523875"/>
            <a:ext cx="1066800" cy="1066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26628" name="Picture 4" descr="http://gobe.bravacursos.com.br/go/ico/imgCursos/folha.jpg?9d7bd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060848"/>
            <a:ext cx="3960437" cy="3960440"/>
          </a:xfrm>
          <a:prstGeom prst="rect">
            <a:avLst/>
          </a:prstGeom>
          <a:noFill/>
        </p:spPr>
      </p:pic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6F48-3299-4575-935C-358FC549ADA3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4102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DEFINIÇÃO DE PROVENTOS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>O conceito de proventos extrai-se da obra de Celso Antônio Bandeira de Mello (p.267, 2000):</a:t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>"proventos é a designação técnica dos valores pecuniários devidos aos inativos".</a:t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>Já para Aurélio (pp. 565, 2001) a definição de proventos é:</a:t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>" </a:t>
            </a:r>
            <a:r>
              <a:rPr lang="pt-BR" sz="3800" dirty="0" err="1" smtClean="0"/>
              <a:t>sm</a:t>
            </a:r>
            <a:r>
              <a:rPr lang="pt-BR" sz="3800" dirty="0" smtClean="0"/>
              <a:t>. Lucro, rendimento"</a:t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 smtClean="0"/>
          </a:p>
          <a:p>
            <a:pPr algn="ctr">
              <a:buNone/>
            </a:pPr>
            <a:r>
              <a:rPr lang="pt-BR" sz="3800" dirty="0" smtClean="0"/>
              <a:t>	</a:t>
            </a:r>
            <a:r>
              <a:rPr lang="pt-BR" sz="3800" b="1" dirty="0" smtClean="0">
                <a:solidFill>
                  <a:srgbClr val="FF0000"/>
                </a:solidFill>
              </a:rPr>
              <a:t>Então, do ponto de vista teórico, proventos são todos os direitos dados aos empregados de forma jurídica. </a:t>
            </a:r>
          </a:p>
          <a:p>
            <a:pPr algn="just">
              <a:buNone/>
            </a:pPr>
            <a:endParaRPr lang="pt-BR" sz="3800" dirty="0" smtClean="0"/>
          </a:p>
          <a:p>
            <a:pPr algn="just">
              <a:buNone/>
            </a:pPr>
            <a:r>
              <a:rPr lang="pt-BR" sz="3800" dirty="0" smtClean="0"/>
              <a:t>	Sendo alguns </a:t>
            </a:r>
            <a:r>
              <a:rPr lang="pt-BR" sz="3800" b="1" dirty="0" smtClean="0">
                <a:solidFill>
                  <a:srgbClr val="FF0000"/>
                </a:solidFill>
              </a:rPr>
              <a:t>optativos e outros obrigatórios. </a:t>
            </a:r>
          </a:p>
          <a:p>
            <a:pPr algn="just">
              <a:buNone/>
            </a:pPr>
            <a:r>
              <a:rPr lang="pt-BR" sz="3800" b="1" dirty="0" smtClean="0">
                <a:solidFill>
                  <a:srgbClr val="FF0000"/>
                </a:solidFill>
              </a:rPr>
              <a:t>	</a:t>
            </a:r>
          </a:p>
          <a:p>
            <a:pPr algn="just">
              <a:buNone/>
            </a:pPr>
            <a:r>
              <a:rPr lang="pt-BR" sz="3800" b="1" dirty="0" smtClean="0">
                <a:solidFill>
                  <a:srgbClr val="FF0000"/>
                </a:solidFill>
              </a:rPr>
              <a:t>	</a:t>
            </a:r>
            <a:r>
              <a:rPr lang="pt-BR" sz="3800" dirty="0" smtClean="0"/>
              <a:t>Temos com exemplos de proventos: diárias para viagens, os adicionais, ajuda de custo, gorjetas, horas extras, DSR (descanso semanal remunerado), Prêmios e salário.</a:t>
            </a:r>
          </a:p>
          <a:p>
            <a:pPr algn="just">
              <a:buNone/>
            </a:pP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2ABD-2B13-4A42-8E92-F7B8C160BFCC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Diárias para viagens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268760"/>
            <a:ext cx="7498080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Se um funcionário precisar viajar a trabalho, normalmente a empresa paga diária, ou seja, um valor para o empregado pagar as despesas necessárias à execução dos serviços externos. O pagamento não visa remunerar o trabalho do empregado, mas sim torná-lo viável, pois para executar seu trabalho é necessário a deslocar-se temporariamente de uma cidade para outra.</a:t>
            </a:r>
          </a:p>
          <a:p>
            <a:pPr algn="just">
              <a:buNone/>
            </a:pPr>
            <a:endParaRPr lang="pt-BR" sz="16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	Quando o empregado não presta contas, ou seja, </a:t>
            </a: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não apresenta as notas fiscais comprobatórias dos gastos na viagem e as diárias excedem a 50% do salário dele, elas passam a integrar o salário para efeito de cálculo de férias, 13º salário, contribuição previdenciária e FGTS.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Sobre o instituto, assim preceitua a CLT, no artigo 457:</a:t>
            </a:r>
          </a:p>
          <a:p>
            <a:pPr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latin typeface="Calibri" pitchFamily="34" charset="0"/>
                <a:cs typeface="Calibri" pitchFamily="34" charset="0"/>
              </a:rPr>
              <a:t>§ 1.º Integram o salário, não só a importância fixa estipulada, como também as comissões, percentagens, gratificações ajustadas, diárias para viagens e abonos pagos pelo empregador.</a:t>
            </a:r>
          </a:p>
          <a:p>
            <a:pPr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 </a:t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latin typeface="Calibri" pitchFamily="34" charset="0"/>
                <a:cs typeface="Calibri" pitchFamily="34" charset="0"/>
              </a:rPr>
              <a:t>§ </a:t>
            </a: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2.º Não se incluem nos salários as ajudas de custo, assim como as diárias para viagem que não excedam de cinquenta por cento do salário percebido pelo empregado.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(Redação dada pela Lei n.º 1.999, de 01-10- 53, DOU 07-10-53).</a:t>
            </a:r>
          </a:p>
          <a:p>
            <a:pPr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endParaRPr lang="pt-BR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9816-0B06-443A-8F8F-47458501D56B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Prêmio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Os prêmios costumam consistir na promessa de vantagem, ou seja, exprime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toda espécie de recompensa, monetária ou não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, caso o empregado atinja certo nível de produção. Os prêmios quando são pagos com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habitualidade se integram ao salário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, sendo um salário vinculado a fatores como a produtividade, eficiência, pontualidade do empregado.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§ 1º Dos instrumentos decorrentes da negociação deverão constar regras claras e objetivas quanto à fixação dos direitos substantivos da participação e das regras adjetivas, inclusive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mecanismos de aferição das informações pertinentes ao cumprimento do acordado, periodicidade da distribuição, período de vigência e prazos para revisão do acordo,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podendo ser considerados, entre outros, os seguintes critérios e condições: 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I índices de produtividade, qualidade ou lucratividade da empresa;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II programas de metas, resultados e prazos, pactuados previamente.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A60A-D9E8-42BE-AE2A-EB35A81EC601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Gorjetas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908720"/>
            <a:ext cx="7498080" cy="45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1) Facultativa: remuneração de </a:t>
            </a:r>
            <a:r>
              <a:rPr lang="pt-BR" sz="1600" b="1" dirty="0" smtClean="0">
                <a:solidFill>
                  <a:srgbClr val="FF0000"/>
                </a:solidFill>
              </a:rPr>
              <a:t>forma espontânea </a:t>
            </a:r>
            <a:r>
              <a:rPr lang="pt-BR" sz="1600" dirty="0" smtClean="0"/>
              <a:t>do cliente ao empregado.</a:t>
            </a:r>
            <a:br>
              <a:rPr lang="pt-BR" sz="1600" dirty="0" smtClean="0"/>
            </a:br>
            <a:r>
              <a:rPr lang="pt-BR" sz="1600" dirty="0" smtClean="0"/>
              <a:t>2) Obrigatória: remuneração </a:t>
            </a:r>
            <a:r>
              <a:rPr lang="pt-BR" sz="1600" b="1" dirty="0" smtClean="0">
                <a:solidFill>
                  <a:srgbClr val="FF0000"/>
                </a:solidFill>
              </a:rPr>
              <a:t>obrigatória cobrada pela empresa como adicional no acerto de contas.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Art. 457 - Compreendem-se na remuneração do empregado, para todos os efeitos legais, além do salário devido e pago diretamente pelo empregador, como contraprestação do serviço, as gorjetas que receber.</a:t>
            </a:r>
          </a:p>
          <a:p>
            <a:pPr>
              <a:buNone/>
            </a:pP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§ 1º </a:t>
            </a:r>
            <a:r>
              <a:rPr lang="pt-BR" sz="1600" b="1" dirty="0" smtClean="0">
                <a:solidFill>
                  <a:srgbClr val="FF0000"/>
                </a:solidFill>
              </a:rPr>
              <a:t>- Integram o salário </a:t>
            </a:r>
            <a:r>
              <a:rPr lang="pt-BR" sz="1600" dirty="0" smtClean="0"/>
              <a:t>não só a importância fixa estipulada, como também as comissões, percentagens, gratificações ajustadas, diárias para viagens e abonos pagos pelo empregador.</a:t>
            </a:r>
          </a:p>
          <a:p>
            <a:pPr>
              <a:buNone/>
            </a:pP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§ 2º - </a:t>
            </a:r>
            <a:r>
              <a:rPr lang="pt-BR" sz="1600" b="1" dirty="0" smtClean="0">
                <a:solidFill>
                  <a:srgbClr val="FF0000"/>
                </a:solidFill>
              </a:rPr>
              <a:t>Não se incluem nos salários as ajudas de custo</a:t>
            </a:r>
            <a:r>
              <a:rPr lang="pt-BR" sz="1600" dirty="0" smtClean="0"/>
              <a:t>, assim como as diárias para viagem que não excedam de 50% (</a:t>
            </a:r>
            <a:r>
              <a:rPr lang="pt-BR" sz="1600" dirty="0" err="1" smtClean="0"/>
              <a:t>cinqüenta</a:t>
            </a:r>
            <a:r>
              <a:rPr lang="pt-BR" sz="1600" dirty="0" smtClean="0"/>
              <a:t> por cento) do salário percebido pelo empregado</a:t>
            </a:r>
          </a:p>
          <a:p>
            <a:pPr>
              <a:buNone/>
            </a:pP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§ 3º - Considera-se </a:t>
            </a:r>
            <a:r>
              <a:rPr lang="pt-BR" sz="1600" b="1" dirty="0" smtClean="0">
                <a:solidFill>
                  <a:srgbClr val="FF0000"/>
                </a:solidFill>
              </a:rPr>
              <a:t>gorjeta não só a importância espontaneamente dada pelo cliente ao empregado, como também aquela que for cobrada pela empresa ao cliente,</a:t>
            </a:r>
            <a:r>
              <a:rPr lang="pt-BR" sz="1600" dirty="0" smtClean="0"/>
              <a:t> como adicional nas contas, a qualquer título, e destinada a distribuição aos empregados.</a:t>
            </a:r>
            <a:br>
              <a:rPr lang="pt-BR" sz="1600" dirty="0" smtClean="0"/>
            </a:br>
            <a:endParaRPr lang="pt-BR" sz="16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5710-4AAE-4E6F-B017-7606D1025836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É uma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antecipação do salário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em situação emergencial, necessidade ou acordo entre empregado e empregador, passando a integrar o salário.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"Art. 457, §1º, da CLT. Integram o salário não só a importância fixa estipulada, como também as comissões, as percentagens, as gratificações ajustadas, as diárias para viagens e os abonos pagos pelo empregador."</a:t>
            </a: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A6FC-808A-471C-BF9B-37AAC6020FF4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Quebra de Caixa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124744"/>
            <a:ext cx="7498080" cy="381642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BR" sz="6400" dirty="0" smtClean="0"/>
              <a:t/>
            </a:r>
            <a:br>
              <a:rPr lang="pt-BR" sz="6400" dirty="0" smtClean="0"/>
            </a:br>
            <a:r>
              <a:rPr lang="pt-BR" sz="6400" dirty="0" smtClean="0"/>
              <a:t>Quebra de caixa é a verba destinada a </a:t>
            </a:r>
            <a:r>
              <a:rPr lang="pt-BR" sz="6400" b="1" dirty="0" smtClean="0">
                <a:solidFill>
                  <a:srgbClr val="FF0000"/>
                </a:solidFill>
              </a:rPr>
              <a:t>cobrir os riscos assumidos pelo empregado que lida com manuseio constante de numerário</a:t>
            </a:r>
            <a:r>
              <a:rPr lang="pt-BR" sz="6400" dirty="0" smtClean="0"/>
              <a:t>. Usualmente, é paga aos caixas de banco, de supermercados, agências lotéricas, etc.</a:t>
            </a:r>
            <a:br>
              <a:rPr lang="pt-BR" sz="6400" dirty="0" smtClean="0"/>
            </a:br>
            <a:r>
              <a:rPr lang="pt-BR" sz="6400" dirty="0" smtClean="0"/>
              <a:t>Segundo Martins (2001, p.235):</a:t>
            </a:r>
          </a:p>
          <a:p>
            <a:pPr>
              <a:buNone/>
            </a:pPr>
            <a:endParaRPr lang="pt-BR" sz="6400" dirty="0" smtClean="0"/>
          </a:p>
          <a:p>
            <a:pPr>
              <a:buNone/>
            </a:pPr>
            <a:r>
              <a:rPr lang="pt-BR" sz="6400" dirty="0" smtClean="0"/>
              <a:t>	O adicional é fixado em função do documento coletivo entre sindicato e empresas.</a:t>
            </a:r>
          </a:p>
          <a:p>
            <a:pPr algn="just">
              <a:buNone/>
            </a:pPr>
            <a:r>
              <a:rPr lang="pt-BR" sz="6400" dirty="0" smtClean="0"/>
              <a:t>	Observe-se que o Precedente Normativo do TST n.º 103 dispõe que sobre a</a:t>
            </a:r>
            <a:br>
              <a:rPr lang="pt-BR" sz="6400" dirty="0" smtClean="0"/>
            </a:br>
            <a:r>
              <a:rPr lang="pt-BR" sz="6400" dirty="0" smtClean="0"/>
              <a:t>Gratificação de Caixa é de 10% sobre o salário do trabalhador que exerce a função de caixa permanentemente, nestes termos: "Precedente Normativo n.º 103 - Gratificação de caixa (positivo) - Concede-se ao empregado que exercer permanentemente a função de caixa a gratificação de 10% sobre seu salário, excluídos do cálculo adicionais, acréscimos e vantagens pessoais.“</a:t>
            </a:r>
            <a:br>
              <a:rPr lang="pt-BR" sz="6400" dirty="0" smtClean="0"/>
            </a:br>
            <a:r>
              <a:rPr lang="pt-BR" sz="6400" dirty="0" smtClean="0"/>
              <a:t>Fórmula:</a:t>
            </a:r>
          </a:p>
          <a:p>
            <a:pPr>
              <a:buNone/>
            </a:pPr>
            <a:r>
              <a:rPr lang="pt-BR" sz="6400" dirty="0" smtClean="0"/>
              <a:t>	Quebra de Caixa= (valor do salario) x 10%</a:t>
            </a:r>
            <a:br>
              <a:rPr lang="pt-BR" sz="6400" dirty="0" smtClean="0"/>
            </a:br>
            <a:r>
              <a:rPr lang="pt-BR" sz="6400" b="1" dirty="0" smtClean="0"/>
              <a:t/>
            </a:r>
            <a:br>
              <a:rPr lang="pt-BR" sz="6400" b="1" dirty="0" smtClean="0"/>
            </a:br>
            <a:r>
              <a:rPr lang="pt-BR" sz="6400" b="1" dirty="0" smtClean="0"/>
              <a:t>EXEMPLO</a:t>
            </a:r>
          </a:p>
          <a:p>
            <a:pPr>
              <a:buNone/>
            </a:pPr>
            <a:r>
              <a:rPr lang="pt-BR" sz="6400" dirty="0" smtClean="0"/>
              <a:t/>
            </a:r>
            <a:br>
              <a:rPr lang="pt-BR" sz="6400" dirty="0" smtClean="0"/>
            </a:br>
            <a:r>
              <a:rPr lang="pt-BR" sz="6400" dirty="0" smtClean="0"/>
              <a:t>1. Empregado com salário mensal de R$1.200,00, recebe quebra de caixa de 10%:</a:t>
            </a:r>
            <a:br>
              <a:rPr lang="pt-BR" sz="6400" dirty="0" smtClean="0"/>
            </a:br>
            <a:r>
              <a:rPr lang="pt-BR" sz="6400" dirty="0" smtClean="0"/>
              <a:t>Quebra de caixa = salário x 10%</a:t>
            </a:r>
            <a:br>
              <a:rPr lang="pt-BR" sz="6400" dirty="0" smtClean="0"/>
            </a:br>
            <a:r>
              <a:rPr lang="pt-BR" sz="6400" dirty="0" smtClean="0"/>
              <a:t>Quebra de caixa = R$1.200,00 x 10%</a:t>
            </a:r>
            <a:br>
              <a:rPr lang="pt-BR" sz="6400" dirty="0" smtClean="0"/>
            </a:br>
            <a:r>
              <a:rPr lang="pt-BR" sz="6400" dirty="0" smtClean="0"/>
              <a:t>Quebra de caixa = R$120,00</a:t>
            </a:r>
          </a:p>
          <a:p>
            <a:pPr>
              <a:buNone/>
            </a:pP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2B3C-CF4B-4BAB-AAE5-7D9BD364CB80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17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Verbas de representação são indenizações ou </a:t>
            </a:r>
            <a:r>
              <a:rPr lang="pt-BR" b="1" dirty="0" smtClean="0">
                <a:solidFill>
                  <a:srgbClr val="FF0000"/>
                </a:solidFill>
              </a:rPr>
              <a:t>reembolsos de despesas com promoções de negócios </a:t>
            </a:r>
            <a:r>
              <a:rPr lang="pt-BR" dirty="0" smtClean="0"/>
              <a:t>ou para a conquista de clientes para o empregador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algn="just">
              <a:buNone/>
            </a:pPr>
            <a:r>
              <a:rPr lang="pt-BR" dirty="0" smtClean="0"/>
              <a:t>	De acordo com Martins (2001, p.2540) a verba de representação tem por objetivo: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verba de representação tem por objetivo </a:t>
            </a:r>
            <a:r>
              <a:rPr lang="pt-BR" b="1" dirty="0" smtClean="0">
                <a:solidFill>
                  <a:srgbClr val="FF0000"/>
                </a:solidFill>
              </a:rPr>
              <a:t>indenizar ou reembolsar as despesas na promoção de negócios ou para captação de clientes para o empregador.</a:t>
            </a:r>
            <a:r>
              <a:rPr lang="pt-BR" dirty="0" smtClean="0"/>
              <a:t> Há necessidade de que sejam demonstradas as despesas realizadas para a não caracterização como salário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pt-BR" dirty="0" smtClean="0"/>
              <a:t>Representação de Salário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1015-44F0-486D-ACFD-EDA0E01A59B8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Décimo Terceiro Salário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764704"/>
            <a:ext cx="7498080" cy="48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>Décimo terceiro salário é uma gratificação de natal para os trabalhadores que corresponde a um mês não trabalhado, instituído pela Lei n.º 4.090/62. </a:t>
            </a:r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	De acordo com Art. 1.º desta lei, o empregado deve receber o décimo terceiro no mês de dezembro de cada ano, independente da remuneração que lhe é de direito.</a:t>
            </a:r>
          </a:p>
          <a:p>
            <a:pPr>
              <a:buNone/>
            </a:pPr>
            <a:r>
              <a:rPr lang="pt-BR" sz="1400" dirty="0" smtClean="0"/>
              <a:t>	</a:t>
            </a:r>
          </a:p>
          <a:p>
            <a:pPr>
              <a:buNone/>
            </a:pPr>
            <a:r>
              <a:rPr lang="pt-BR" sz="1400" dirty="0" smtClean="0"/>
              <a:t>	 "Art. 1.º - No mês de dezembro de cada ano, a todo empregado será paga, pelo empregador, uma gratificação salarial, independentemente da remuneração a que fizer jus".</a:t>
            </a:r>
          </a:p>
          <a:p>
            <a:pPr>
              <a:buNone/>
            </a:pP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>§ 1.º </a:t>
            </a:r>
            <a:r>
              <a:rPr lang="pt-BR" sz="1400" b="1" dirty="0" smtClean="0">
                <a:solidFill>
                  <a:srgbClr val="FF0000"/>
                </a:solidFill>
              </a:rPr>
              <a:t>- A gratificação corresponderá a 1/12 avos da remuneração devida em dezembro, por mês de serviço, do ano correspondente.</a:t>
            </a:r>
          </a:p>
          <a:p>
            <a:pPr>
              <a:buNone/>
            </a:pP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>§ 2.º - </a:t>
            </a:r>
            <a:r>
              <a:rPr lang="pt-BR" sz="1400" b="1" dirty="0" smtClean="0">
                <a:solidFill>
                  <a:srgbClr val="FF0000"/>
                </a:solidFill>
              </a:rPr>
              <a:t>A fração igual ou superior a 15 (quinze) dias de trabalho será havida como mês integral para os efeitos do parágrafo anterior.</a:t>
            </a:r>
          </a:p>
          <a:p>
            <a:pPr>
              <a:buNone/>
            </a:pP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>§ 3.º - A gratificação será proporcional:</a:t>
            </a:r>
          </a:p>
          <a:p>
            <a:pPr>
              <a:buNone/>
            </a:pP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>I </a:t>
            </a:r>
            <a:r>
              <a:rPr lang="pt-BR" sz="1400" b="1" dirty="0" smtClean="0">
                <a:solidFill>
                  <a:srgbClr val="FF0000"/>
                </a:solidFill>
              </a:rPr>
              <a:t>na extinção dos contratos a prazo</a:t>
            </a:r>
            <a:r>
              <a:rPr lang="pt-BR" sz="1400" dirty="0" smtClean="0"/>
              <a:t>, entre estes incluídos os de safra, ainda que a relação de emprego haja findado antes de dezembro; e </a:t>
            </a:r>
            <a:br>
              <a:rPr lang="pt-BR" sz="1400" dirty="0" smtClean="0"/>
            </a:br>
            <a:r>
              <a:rPr lang="pt-BR" sz="1400" dirty="0" smtClean="0"/>
              <a:t>II na </a:t>
            </a:r>
            <a:r>
              <a:rPr lang="pt-BR" sz="1400" b="1" dirty="0" smtClean="0">
                <a:solidFill>
                  <a:srgbClr val="FF0000"/>
                </a:solidFill>
              </a:rPr>
              <a:t>cessação da relação de emprego </a:t>
            </a:r>
            <a:r>
              <a:rPr lang="pt-BR" sz="1400" dirty="0" smtClean="0"/>
              <a:t>resultante da aposentadoria do trabalhador, ainda que verificada antes de dezembro.</a:t>
            </a:r>
            <a:br>
              <a:rPr lang="pt-BR" sz="1400" dirty="0" smtClean="0"/>
            </a:br>
            <a:endParaRPr lang="pt-BR" sz="14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022-DB02-4EBA-BA39-C88728C267F0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19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Origem da folha de pagamento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412776"/>
            <a:ext cx="7498080" cy="49685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latin typeface="Calibri" pitchFamily="34" charset="0"/>
                <a:cs typeface="Calibri" pitchFamily="34" charset="0"/>
              </a:rPr>
              <a:t>A Folha de pagamento teve sua origem no dia 1.º de julho de 1890, com o primeiro responsável pelo pagamento de </a:t>
            </a: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pessoal militar, o Capitão do Corpo Policial Permanente Rodolpho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Gregório de Azambuja. </a:t>
            </a:r>
          </a:p>
          <a:p>
            <a:pPr algn="just">
              <a:buNone/>
            </a:pPr>
            <a:endParaRPr lang="pt-BR" sz="16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	Ele recebeu a responsabilidade de </a:t>
            </a: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organizar a folha de pagamento á vista das relações enviadas pelo comandantes de distritos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receber na estação fiscal competente a importância da mesma e pagar os guardas nas respectivas estações.  O que provocou a existência do inciso 5.º, do artigo 54 da existência obrigatória, da Folha de pagamento.</a:t>
            </a:r>
          </a:p>
          <a:p>
            <a:pPr algn="just">
              <a:buNone/>
            </a:pPr>
            <a:endParaRPr lang="pt-BR" sz="16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	O livro adotado era intitulado </a:t>
            </a: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"Livro para Pagamentos e Vencimentos - Secretaria da Fazenda e do Tesouro do Estado",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dos quais muitos deles se encontram no Museu de Polícia Militar.</a:t>
            </a:r>
          </a:p>
          <a:p>
            <a:pPr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	 A obrigatoriedade da manutenção do Livro da Folha de Pagamento era patente, visto que em todos os Quartéis ele existia.</a:t>
            </a:r>
          </a:p>
          <a:p>
            <a:pPr algn="just">
              <a:buNone/>
            </a:pPr>
            <a:r>
              <a:rPr lang="pt-BR" sz="1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sz="1200" dirty="0" smtClean="0">
                <a:latin typeface="Calibri" pitchFamily="34" charset="0"/>
                <a:cs typeface="Calibri" pitchFamily="34" charset="0"/>
              </a:rPr>
            </a:br>
            <a:endParaRPr lang="pt-BR" sz="1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t-BR" sz="12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1200" dirty="0" smtClean="0"/>
              <a:t/>
            </a:r>
            <a:br>
              <a:rPr lang="pt-BR" sz="1200" dirty="0" smtClean="0"/>
            </a:br>
            <a:endParaRPr lang="pt-BR" sz="12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58C2-7BDB-48AC-8F79-168462B29A69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Décimo Terceiro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</a:rPr>
              <a:t>Faltas Justificadas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 acordo com artigo 2.º da Lei n.º 4.090/62, em caso de </a:t>
            </a:r>
            <a:r>
              <a:rPr lang="pt-BR" b="1" dirty="0" smtClean="0">
                <a:solidFill>
                  <a:srgbClr val="FF0000"/>
                </a:solidFill>
              </a:rPr>
              <a:t>faltas justificadas do funcionário aos serviços não serão descontadas a gratificação 1/12 (um doze) </a:t>
            </a:r>
            <a:r>
              <a:rPr lang="pt-BR" dirty="0" smtClean="0"/>
              <a:t>avos da remuneração devida em dezembro, por mês de serviço, do ano correspondente.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"Art. 2.º - As faltas legais e justificadas ao serviço não serão deduzidas para os fins previstos no § 1.º do Art. 1.º desta Lei".</a:t>
            </a:r>
            <a:br>
              <a:rPr lang="pt-BR" dirty="0" smtClean="0"/>
            </a:br>
            <a:endParaRPr lang="pt-B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</a:rPr>
              <a:t> Pagamento do 13.º (décimo terceiro) salário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Está previsto na Lei n.º 4.749/65 e instituída pela Lei n.º 4.090/62, que o empregador deve efetuar o pagamento da gratificação de natal ao funcionário no </a:t>
            </a:r>
            <a:r>
              <a:rPr lang="pt-BR" b="1" dirty="0" smtClean="0">
                <a:solidFill>
                  <a:srgbClr val="FF0000"/>
                </a:solidFill>
              </a:rPr>
              <a:t>período dos dias 1.º até dia 20 de dezembro de cada ano.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Art. 1.º - A gratificação salarial instituída pela Lei número 4.090, de 13 de julho de 1962, será paga pelo empregador até o dia 20 de dezembro de cada ano, compensada a importância que, a título de adiantamento, o empregado houver recebido na forma do artigo seguinte.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528C-09A1-4FDB-82CF-994C464CAF98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Décimo Terceiro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pt-BR" sz="1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O </a:t>
            </a: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adiantamento do pagamento do 13.º (décimo terceiro)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salário deve ocorrer entre os meses de </a:t>
            </a: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fevereiro e novembro do ano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sendo pagamento integral ou 50% (cinquenta por cento) do salário recebido no mês antecedente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Art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. 2.º - Entre os meses </a:t>
            </a: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 fevereiro e novembro de cada ano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o empregador pagará, como adiantamento da gratificação referida no artigo precedente, de uma só vez, metade do salário recebido pelo respectivo empregado no mês anterior.</a:t>
            </a:r>
          </a:p>
          <a:p>
            <a:pPr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§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1.º - O empregador </a:t>
            </a: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não estará obrigado a pagar o adiantamento, no mesmo mês, a todos os seus empregados.</a:t>
            </a:r>
          </a:p>
          <a:p>
            <a:pPr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§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2.º - O adiantamento </a:t>
            </a: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será pago ao ensejo das férias do empregado, sempre que este o requerer no mês de janeiro do correspondente ano.</a:t>
            </a:r>
          </a:p>
          <a:p>
            <a:pPr algn="ctr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Na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rescisão de contrato de trabalho, sem justa causa</a:t>
            </a: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o empregado terá direito a receber o 13.º (décimo terceiro) salário proporcional a remuneração dos meses trabalhados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ou seja, no do rompimento do contrato de trabalho, conforme a carta magna no artigo 3.º da CLT: </a:t>
            </a:r>
          </a:p>
          <a:p>
            <a:pPr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		" Art. 3.º - Ocorrendo rescisão, sem justa causa, do contrato de trabalho, o empregado receberá a gratificação devida nos termos dos parágrafos 1.º e 2.º do Art. 1.º desta Lei, calculada sobre a remuneração do mês da rescisão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".</a:t>
            </a:r>
          </a:p>
          <a:p>
            <a:pPr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endParaRPr lang="pt-BR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3E88-EFB4-47FF-8878-46C79BB06725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Gratificação da Função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412776"/>
            <a:ext cx="7498080" cy="48006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A gratificação de função é atribuída ao funcionário que desempenhar uma atividade de responsabilidade maior, ou seja, que tenha um cargo de confiança, está prevista na legislação, por exemplo, o cargo de bancário.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Segundo Martins (2001, p.226) a gratificação de função pode ser definida como: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A gratificação de função é devida em relação à maior responsabilidade que é atribuída ao empregado no desempenho de sua função. Normalmente, ocorre em relação a empregados que ocupam cargos de confiança. A hipótese mais clara prevista na legislação refere-se ao bancário [...].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524B-8B14-4037-8530-0FAC4BB21BD8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22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Gratificação da Função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024824" cy="48006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No parágrafo 2° do Art. 224 da CLT está previsto que o bancário que exerce função de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gerência, fiscalização, chefia e equivalentes terá direito a pelo menos 1/3 (um terço) a mais de seu salário como gratificação.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Nas normas coletivas das categorias, está estipulado pelo menos 50% (cinquenta por cento) a mais.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§ 2.º - As disposições deste Art. não se aplicam aos que exercem funções de direção, gerência, fiscalização, chefia e equivalentes, ou que desempenhem outros cargos de confiança, desde que o valor da gratificação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não seja inferior a 1/3 (um terço) do salário do cargo efetivo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O parágrafo único do Art. 62 da CLT estabelece que para não usufruir as vantagens do trabalho prorrogado, e da jornada de trabalho não controlada, a sua remuneração deverá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ser superior em 40% (quarenta por cento) do valor do respectivo salário efetivo.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Art. 62 - Parágrafo único - O regime previsto neste capítulo será aplicável aos empregados mencionados no inciso II deste Art. , quando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 salário do cargo de confiança,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compreendendo a gratificação de função, se houver, for inferior ao valor do respectivo salário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efetivo acrescido de 40% (quarenta por cento).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(Acrescentado pela Lei n.º 8.966, de 27-12-94, DOU 28-12-94).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185-4CE3-45E6-9395-41FB72597DD0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23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Adicionais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Adicional, pode-se dizer que significa algo que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acrescenta a remuneração do empregado,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ou seja, é um acréscimo salarial que tem causas mais gravosas para quem o presta.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Os adicionais descritos na remuneração e tratados neste trabalho são: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adicional de horas extraordinárias ou horas extras, adicional de periculosidade, adicional de insalubridade, adicional noturno, adicional de transferência, etc.</a:t>
            </a: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E8BE-FD7B-4361-8A5C-5CEFB4B1AC04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24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Horas Extras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O trabalhador brasileiro, de forma geral, deve trabalhar, no máximo, oito horas por dia, sendo o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limite máximo de 44 horas semanais.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Por dia pode ser acrescido no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máximo duas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horas, mediante acordo escrito entre empregado e empregador ou Contrato Coletivo de Trabalho.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 Pode acontecer caso de compensação de horário, porem as horas excedentes à jornada normal serão consideradas extraordinárias, ou seja, hora extra.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A Constituição Federal de 5 de outubro de 1988 determinou os valores das horas extraordinárias, como sendo de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50% (dias normais) e 100% (domingos e feriados).</a:t>
            </a:r>
            <a:endParaRPr lang="pt-BR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DC34-0131-4C3D-BE92-3185F2875877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25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196752"/>
            <a:ext cx="7498080" cy="48006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EXEMPLOS </a:t>
            </a:r>
            <a:b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Bento Paulino recebe por hora R$ 9,00. Calcule o valor do adicional de horas extras recebidas em dias normais (pré-combinados) e nos domingos e feriados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Salário normal por hora trabalhada: R$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9,00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Adicional de hora extra dias normais: 9,00 x 50% = R$ 4,50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Valor da hora extra: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R$ 9,00 + R$ 4,50 = R$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13,50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Adicional de horas extras realizadas nos domingos e feriados: 9,00 x 100% = R$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9,00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Valor da hora extra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: R$ 9,00 + R$ 9,00 = R$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18,00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Resposta: Bento receberá o valor do adicional da hora extra, em dias normais, R$ 4,50 e, nos domingos e feriados, R$ 9,00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A32C-3E3A-463C-BC25-280ADBEAC0EA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26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Hora Noturna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Considera-se noturno o trabalho quando a atividade é realizada entre as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22h00 de um dia e às 05h00 d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o dia seguinte para áreas urbanas e nas atividades rurais, é considerado noturno o trabalho executado na lavoura entre 21h00 de um dia às 05h00 do dia seguinte, e na pecuária, entre 20h00 às 04h00. 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Aos menores de dezoito anos é proibido o trabalho noturno.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E em virtude de ser mais desgastante, o trabalho noturno possui normas diferenciadas relativas à jornada de trabalho diária e remuneração dos serviços. 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Primeiramente a hora noturna nas atividades urbanas é reduzida de 60 (sessenta) minutos para 52 (cinquenta e dois) minutos e 30 (trinta) segundos, ou seja 7 (sete) minutos e 30 (trinta) segundos a menos que a diurna, conforme CLT Art. 73 § 1.º: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Salvo nos casos de revezamento semanal ou quinzenal, o trabalho noturno terá remuneração superior à do diurno e, para esse efeito,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sua remuneração terá um acréscimo de 20% (vinte por cento), pelo menos, sobre a hora diurna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§ 1.º - A hora do trabalho noturno será computada como de 52 (cinquenta e dois) minutos e 30 (trinta) segundos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344F-5FD3-4C60-9904-3AA6298AA02B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27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447800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Um empregado ganha R$ 4,50 (quatro reais e cinquenta centavos) hora diurna ou normal, se o mesmo trabalhar das 23h00 de um dia às 07h00 do outro dia, com intervalo de uma hora: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R$ 4,50 (quatro reais e cinquenta centavos)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mais 20% (vinte por cento) de adicional =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R$ 5,40 (cinco reais e quarenta centavos);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trabalhou 7 (sete) horas, sendo assim 7 (sete) x R$ 5,40 (cinco reais e quarenta centavos) =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R$ 37,80 (trinta e sete reais e oitenta centavos) por dia,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caso não houvesse este adicional noturno o mesmo receberia por estas horas R$ 31,50 (trinta um reais e cinquenta centavos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BE4D-17A8-440A-8726-6382C5A90633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28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Adicional de Periculosidade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t-BR" dirty="0" smtClean="0"/>
              <a:t>	Quando o funcionário trabalha em lugares com índices de periculosidade, como, por exemplo, o permanente contato com inflamáveis ou explosivos, ou outras condições de risco acentuado, de acordo com o art. 193 da CLT, receberá um adicional </a:t>
            </a:r>
            <a:r>
              <a:rPr lang="pt-BR" b="1" dirty="0" smtClean="0">
                <a:solidFill>
                  <a:srgbClr val="FF0000"/>
                </a:solidFill>
              </a:rPr>
              <a:t>de 30% sobre o salário-base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Caso o funcionário receba prêmios, gratificações, participações nos lucros e adicionais, </a:t>
            </a:r>
            <a:r>
              <a:rPr lang="pt-BR" b="1" dirty="0" smtClean="0">
                <a:solidFill>
                  <a:srgbClr val="FF0000"/>
                </a:solidFill>
              </a:rPr>
              <a:t>esses não serão computados para efeito do adicional de periculosidade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Quando o empregador trabalhar em condições insalubres e perigosas, poderá optar por apenas um dos adicionais (periculosidade ou insalubridade).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 O direito à periculosidade </a:t>
            </a:r>
            <a:r>
              <a:rPr lang="pt-BR" b="1" dirty="0" smtClean="0">
                <a:solidFill>
                  <a:srgbClr val="FF0000"/>
                </a:solidFill>
              </a:rPr>
              <a:t>cessa com a eliminação do risco à integridade física </a:t>
            </a:r>
            <a:r>
              <a:rPr lang="pt-BR" dirty="0" smtClean="0"/>
              <a:t>do empregado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EA74-3AB2-4643-B4B3-20675BF345AC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29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/>
              <a:t>	A Folha de Pagamento é um documento </a:t>
            </a:r>
            <a:r>
              <a:rPr lang="pt-BR" b="1" dirty="0" smtClean="0">
                <a:solidFill>
                  <a:srgbClr val="FF0000"/>
                </a:solidFill>
              </a:rPr>
              <a:t>obrigatório para efeito de fiscalização trabalhista e previdenciária</a:t>
            </a:r>
            <a:r>
              <a:rPr lang="pt-BR" dirty="0" smtClean="0"/>
              <a:t>, podendo a empresa adotar qualquer modelo. 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Esta deverá ser elaborada mensalmente pela empresa, no qual se relaciona, devendo conter os nomes dos empregados, o montante das </a:t>
            </a:r>
            <a:r>
              <a:rPr lang="pt-BR" b="1" dirty="0" smtClean="0">
                <a:solidFill>
                  <a:srgbClr val="FF0000"/>
                </a:solidFill>
              </a:rPr>
              <a:t>remunerações, dos descontos ou abatimentos e o valor líquido</a:t>
            </a:r>
            <a:r>
              <a:rPr lang="pt-BR" dirty="0" smtClean="0"/>
              <a:t> a que faz jus cada um dos empregados, estando juntamente com os recibos de salários.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131B-9A62-4D8E-83AD-E19AD025A790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t-BR" b="1" dirty="0" smtClean="0"/>
              <a:t>Exemplo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A Periculosidade tem apenas </a:t>
            </a:r>
            <a:r>
              <a:rPr lang="pt-BR" b="1" dirty="0" smtClean="0"/>
              <a:t>uma porcentagem</a:t>
            </a:r>
            <a:r>
              <a:rPr lang="pt-BR" dirty="0" smtClean="0"/>
              <a:t> em cima do salário base de </a:t>
            </a:r>
            <a:r>
              <a:rPr lang="pt-BR" b="1" dirty="0" smtClean="0"/>
              <a:t>30%</a:t>
            </a:r>
            <a:r>
              <a:rPr lang="pt-BR" dirty="0" smtClean="0"/>
              <a:t>, Ex.: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Se um funcionário recebe um salário de R$1.200,00 com sua periculosidade de 30% e mais horas extras totais de R$350,00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1200x30% = 360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1200+360 = 1560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1560+350 = 1910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salário deste funcionário partira de R$1.910,00 fazendo a subtração dos descontos decorrente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6BF0-790B-42AF-BAA9-C85847E46ADE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30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Adicional Insalubridade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Quando o trabalhador exerce uma atividade em lugares insalubres, ou seja, em lugares onde existe exposição do empregado a agentes nocivos à saúde acima dos limites de tolerância regidos pela CLT, ele recebe um percentual de adicional, incidindo sobre o salario mínimo. 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O valor percentual do adicional segue as seguintes proporções:</a:t>
            </a:r>
          </a:p>
          <a:p>
            <a:pPr algn="just">
              <a:buNone/>
            </a:pP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 40% (quarenta por cento) sobre salario mínimo, insalubridade de grau máximo;</a:t>
            </a:r>
            <a:b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 20% (vinte por cento) sobre o salario mínimo, para a insalubridade de grau médio;</a:t>
            </a:r>
            <a:b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 10% (dez por cento) sobre o salario mínimo, para a insalubridade de grau mínimo.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Pode acontecer que após avaliação pericial, realizada pelo órgão competente, comprove-se a inexistência de risco à saúde do trabalhador. Assim sendo, cessa o pagamento do adicional de insalubridade.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De acordo com Oliveira (2001, p.70):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Serão consideradas atividades ou operações insalubres aqueles que, por sua natureza, condições ou métodos de trabalho, exponham os empregados a agentes nocivos à saúde, acima dos limites de tolerância fixados em razão da natureza e da intensidade do agente e do tempo de exposição aos seus efeitos.</a:t>
            </a:r>
            <a:endParaRPr lang="pt-BR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4E3-BE28-49E8-9D3B-3368F0F50F0C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31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t-BR" b="1" dirty="0" smtClean="0">
                <a:latin typeface="Calibri" pitchFamily="34" charset="0"/>
                <a:cs typeface="Calibri" pitchFamily="34" charset="0"/>
              </a:rPr>
              <a:t>	Insalubridade é um direito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para quem exerce tal profissão, que é uma porcentagem do salário mínimo, e ai sim efetuado os descontos, lembrando que o 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cálculo de insalubridade incide sobre hora extra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, ou seja você irá somar a hora extra.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Um funcionário tem salário base de R$ 800,00, e uma insalubridade de 20%, e fez num total de 20 horas durante a semana se enquadrando a 50%: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622 x 20% = R$ 124,40 (o valor da insalubridade é calculado sobre o salário mínimo)</a:t>
            </a:r>
            <a:b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800 + 124,40 = R$ 924,40 (Esta e sua base de calculo para horas extras)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latin typeface="Calibri" pitchFamily="34" charset="0"/>
                <a:cs typeface="Calibri" pitchFamily="34" charset="0"/>
              </a:rPr>
              <a:t>Então: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924,40 / 220horas = R$ 4,20 (1 hora normal com insalubridade)</a:t>
            </a:r>
            <a:b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4,20 + 50% = R$ 6,30 (4,20 + 2,10)</a:t>
            </a:r>
            <a:b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6,30 x 20 horas extras = R$ 126,00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Então 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Calculo de horas extras com insalubridade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resulta em: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924,40 + 126,00 = R$ R$ 1.050,40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A remuneração deste funcionário será de R$ 1.050,40, e ai sim efetuado os descontos de folha de INSS, o 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INSS incide sobre a remuneração com adicionais de Insalubridade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, periculosidade, Horas extras e etc.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8262-44F9-47EF-B1E6-C8928E81D65C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32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Adicional de Periculosidade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O adicional de periculosidade destinado à remuneração das atividades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profissionais penosas, embora não cause efetivo dano à saúde do trabalhador, possa torna sua atividade profissional mais sofrida, também pode ser pago de forma simultânea ao adicional de insalubridade ou periculosidade, prevista no mesmo dispositivo da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CRFB/1988 artigo 7.º, inciso XXIII: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Art. 7.º São direitos dos trabalhadores urbanos e rurais, além de outros que visem á melhoria de sua condição social: XXIII Adicional de remuneração para as atividades penosas, insalubres ou perigosas, na forma de lei.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Dessa forma, o adicional de periculosidade depende de lei regulamentadora, por exemplo,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Convenção ou Acordos Coletivos de Trabalho, e caberá definir sua cumulatividade ou não com os adicionais de insalubridade e periculosidade, ou seja, é um adicional que normalmente depende dos adicionais acima para que seja computado na remuneração do empregado.</a:t>
            </a:r>
            <a:endParaRPr lang="pt-BR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484B-D456-4B6D-8AA5-FE54857C00BA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Adicional de Transferência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Adicional é devido quando o empregador é transferido pelo empregador para outra localidade,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onde é acrescido 25% (vinte e cinco por cento) ao salário contratual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e só é devido nas situações em que o deslocamento do empregado para outro local se dá de forma provisória, conforme CLT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Art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469, § 3.º: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Art. 469 ? Ao empregador é vedado transferir o empregado, sem a sua anuência, para localidade diversa da que resultar do contrato, não se considerando transferência a que não acarretar necessariamente a mudança do seu domicílio.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§ 3.º - Em caso de necessidade de serviço o empregador poderá transferir o empregado para localidade diversa da que resultar do contrato, não obstante as restrições do artigo anterior, mas nesse caso, ficará obrigado a um pagamento suplementar,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nunca inferior a 25% (vinte e cinco por cento)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dos salários que o empregado percebia naquela localidade, enquanto durar essa situação.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D497-D448-4E28-9BFD-8824D3279161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Exemplo: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ADICIONAL DE TRANSFERÊNCIA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SALÁRIO BASE 25% TOTAL</a:t>
            </a:r>
            <a:br>
              <a:rPr lang="pt-BR" dirty="0" smtClean="0"/>
            </a:br>
            <a:r>
              <a:rPr lang="pt-BR" dirty="0" smtClean="0"/>
              <a:t>1.250,00 +312,50 = 1.562,50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B7A-9D11-445C-8993-6CEA59DE64CE}" type="datetime1">
              <a:rPr lang="pt-BR" smtClean="0"/>
              <a:t>07/09/2014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Adicional de Serviço Extraordinário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024824" cy="48006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Constituição Federal no seu artigo 7º, inciso XVI determina que a remuneração do serviço extraordinário deve ser acrescida de no mínimo 50% (cinquenta por cento) à do normal, mas a empresa antes de aplicar nos cálculos da sua folha de pagamento </a:t>
            </a:r>
            <a:r>
              <a:rPr lang="pt-BR" b="1" dirty="0" smtClean="0">
                <a:solidFill>
                  <a:srgbClr val="FF0000"/>
                </a:solidFill>
              </a:rPr>
              <a:t>deverá conferir com a Convenção Coletiva </a:t>
            </a:r>
            <a:r>
              <a:rPr lang="pt-BR" dirty="0" smtClean="0"/>
              <a:t>de Trabalho se tal percentual não é superior.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F3F3-0003-4218-97E1-87112DFA6788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36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EXEMPLOS: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Érika recebe por hora normal R$ 5,00 e fez 39 horas extras no mês de maio/2004. Se o adicional da sua categoria é de 50% (cinquenta por cento), quanto recebeu de DSR nesse mês?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a) Calcule o valor de horas extras: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Valor da hora normal: R$ 5,00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Valor da hora extra: R$ 5,00 x 50% = R$ 2,50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b) Divida o resultado pelo número de dias uteis do mês: 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Numero de horas extras realizadas: 39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39/26 = R$ 1,50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c) Multiplique pelo numero de domingos e feriados do mês: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R$ 1,50 x 5 = R$ 7,50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d) Multiplique o cálculo da letra b pelo valor da hora extra: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R$ 7,5 x R$ 7,50 = R$ 56,25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Resposta: o valor do DSR é R$ 56,25.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C00-2206-4239-885A-5DD68FEF35C6}" type="datetime1">
              <a:rPr lang="pt-BR" smtClean="0"/>
              <a:t>07/09/2014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DSR-DESCANSO SEMANAL REMUNERADO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É assegurado a todo empregado um descanso semanal remunerado de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24 horas consecutivas</a:t>
            </a:r>
            <a:r>
              <a:rPr lang="pt-BR" dirty="0" smtClean="0">
                <a:latin typeface="Calibri" pitchFamily="34" charset="0"/>
              </a:rPr>
              <a:t>, devendo coincidir pelo menos uma vez por mês com os domingos.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Art. 1º a Lei 605/49 "Todo empregado tem direito ao repouso semanal remunerado de vinte e quatro horas consecutivas,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preferentemente aos domingos </a:t>
            </a:r>
            <a:r>
              <a:rPr lang="pt-BR" dirty="0" smtClean="0">
                <a:latin typeface="Calibri" pitchFamily="34" charset="0"/>
              </a:rPr>
              <a:t>e, nos limites das exigências técnicas das empresas, nos feriados civis e religiosos, de acordo com a tradição local".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 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No inciso XV da CF/88 " repouso semanal remunerado, preferencialmente aos domingos".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endParaRPr lang="pt-BR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Na CLT Art. 67 - "Será assegurado a todo empregado um descanso semanal de 24 (vinte e quatro) horas consecutivas, o qual, salvo motivo de conveniência pública ou necessidade imperiosa do serviço, deverá coincidir com o domingo, no todo ou em parte".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 </a:t>
            </a:r>
            <a:br>
              <a:rPr lang="pt-BR" dirty="0" smtClean="0">
                <a:latin typeface="Calibri" pitchFamily="34" charset="0"/>
              </a:rPr>
            </a:br>
            <a:endParaRPr lang="pt-BR" dirty="0">
              <a:latin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DFE1-402B-4174-A411-FC07F376705D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DSR-DESCANSO SEMANAL REMUNERADO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700808"/>
            <a:ext cx="7498080" cy="48006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Para os empregados contratados por mês ou quinzena, o repouso está incluso no valor total pago</a:t>
            </a:r>
            <a:r>
              <a:rPr lang="pt-BR" dirty="0" smtClean="0">
                <a:latin typeface="Calibri" pitchFamily="34" charset="0"/>
              </a:rPr>
              <a:t>, mas para os contratados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por semana, dia ou hora</a:t>
            </a:r>
            <a:r>
              <a:rPr lang="pt-BR" dirty="0" smtClean="0">
                <a:latin typeface="Calibri" pitchFamily="34" charset="0"/>
              </a:rPr>
              <a:t>, o descanso semanal é equivalente a </a:t>
            </a:r>
            <a:r>
              <a:rPr lang="pt-BR" b="1" dirty="0" smtClean="0">
                <a:solidFill>
                  <a:srgbClr val="00B050"/>
                </a:solidFill>
                <a:latin typeface="Calibri" pitchFamily="34" charset="0"/>
              </a:rPr>
              <a:t>um dia normal de trabalho</a:t>
            </a:r>
            <a:r>
              <a:rPr lang="pt-BR" dirty="0" smtClean="0">
                <a:latin typeface="Calibri" pitchFamily="34" charset="0"/>
              </a:rPr>
              <a:t>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endParaRPr lang="pt-BR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Porém, se o calculo for feito por mês, deve-se somar as comissões mensais e dividir pelo número de dias de serviço e multiplicar pelo número de dias de domingos e feriados.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A falta injustificada ao serviço por um ou mais dias fará o empregado perder o repouso semanal</a:t>
            </a:r>
            <a:r>
              <a:rPr lang="pt-BR" dirty="0" smtClean="0">
                <a:latin typeface="Calibri" pitchFamily="34" charset="0"/>
              </a:rPr>
              <a:t>. O pagamento do trabalho realizado em dia de repouso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será efetuado em dobro</a:t>
            </a:r>
            <a:r>
              <a:rPr lang="pt-BR" dirty="0" smtClean="0">
                <a:latin typeface="Calibri" pitchFamily="34" charset="0"/>
              </a:rPr>
              <a:t>, a não ser se determinado outro dia de folga.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endParaRPr lang="pt-BR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Quando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o feriado recair no domingo ou dia de repouso </a:t>
            </a:r>
            <a:r>
              <a:rPr lang="pt-BR" dirty="0" smtClean="0">
                <a:latin typeface="Calibri" pitchFamily="34" charset="0"/>
              </a:rPr>
              <a:t>durante a semana, o pagamento do DSR corresponderá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a um só dia</a:t>
            </a:r>
            <a:r>
              <a:rPr lang="pt-BR" dirty="0" smtClean="0">
                <a:latin typeface="Calibri" pitchFamily="34" charset="0"/>
              </a:rPr>
              <a:t>, não sendo cumulativas as remunerações (feriados e domingos).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endParaRPr lang="pt-BR" dirty="0">
              <a:latin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2F1E-8600-42C4-A888-9FD0482BD5FA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39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Salário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Define-se Salário como a </a:t>
            </a:r>
            <a:r>
              <a:rPr lang="pt-BR" b="1" dirty="0" smtClean="0">
                <a:solidFill>
                  <a:srgbClr val="FF0000"/>
                </a:solidFill>
              </a:rPr>
              <a:t>contraprestação devida e paga pelo empregador </a:t>
            </a:r>
            <a:r>
              <a:rPr lang="pt-BR" dirty="0" smtClean="0"/>
              <a:t>ao empregado. 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Esta pode ser mensal, quinzenal, semanal, diária, por peça ou tarefa, mas, em qualquer uma dessas situações, respeita-se o salário mínimo, ou o salário profissional da categoria.</a:t>
            </a:r>
            <a:br>
              <a:rPr lang="pt-BR" dirty="0" smtClean="0"/>
            </a:br>
            <a:r>
              <a:rPr lang="pt-BR" dirty="0" smtClean="0"/>
              <a:t>Segundo o § 2.º do Art. 457 da CLT: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8C92-7F27-4F52-A4F5-11A282531F33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DSR Integração do adicional Noturno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Como o artigo 7º da Lei nº 605 e o artigo 10 do Decreto nº 27.048/49 preceituam que a remuneração do descanso semanal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corresponde a um dia normal de trabalho</a:t>
            </a:r>
            <a:r>
              <a:rPr lang="pt-BR" dirty="0" smtClean="0">
                <a:latin typeface="Calibri" pitchFamily="34" charset="0"/>
              </a:rPr>
              <a:t>. 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Em consequência, trabalhando o empregado em horário noturno,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o adicional correspondente faz parte da sua jornada normal,</a:t>
            </a:r>
            <a:r>
              <a:rPr lang="pt-BR" dirty="0" smtClean="0">
                <a:latin typeface="Calibri" pitchFamily="34" charset="0"/>
              </a:rPr>
              <a:t> sendo devido o respectivo no DSR.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A CLT assegura em seu artigo 73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um adicional para o trabalho noturno de no mínimo 20%, </a:t>
            </a:r>
            <a:r>
              <a:rPr lang="pt-BR" dirty="0" smtClean="0">
                <a:latin typeface="Calibri" pitchFamily="34" charset="0"/>
              </a:rPr>
              <a:t>uma vez que a própria Constituição Federal de 1988, em seu artigo 7º, inciso IX, dispõe que à remuneração do trabalho noturno deve ser superior à do trabalho diurno. Para ter-se certeza do adicional a ser aplicado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deve ser consultada a Convenção Coletiva da respectiva Categoria</a:t>
            </a:r>
            <a:r>
              <a:rPr lang="pt-BR" dirty="0" smtClean="0">
                <a:latin typeface="Calibri" pitchFamily="34" charset="0"/>
              </a:rPr>
              <a:t>, uma vez que esta pode trazer um adicional superior, o qual deve ser obedecido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EED7-0745-4D87-8A92-FDAFF0721E76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DSR Integração do adicional Noturno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dirty="0" smtClean="0">
                <a:latin typeface="Calibri" pitchFamily="34" charset="0"/>
              </a:rPr>
              <a:t>Calculo:</a:t>
            </a:r>
          </a:p>
          <a:p>
            <a:pPr marL="596646" indent="-514350">
              <a:buAutoNum type="arabicPeriod"/>
            </a:pPr>
            <a:r>
              <a:rPr lang="pt-BR" dirty="0" smtClean="0">
                <a:latin typeface="Calibri" pitchFamily="34" charset="0"/>
              </a:rPr>
              <a:t>O descanso semanal remunerado referente ao adicional noturno calcula-se da seguinte forma:</a:t>
            </a:r>
          </a:p>
          <a:p>
            <a:pPr marL="596646" indent="-514350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- somam-se as horas noturnas normais realizadas no mês;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- divide-se pelo número de dias úteis;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- multiplica-se pelo número de domingos e feriados;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- multiplica-se pelo valor da hora normal;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- multiplica-se pelo valor do adicional noturno, normalmente 20%.</a:t>
            </a:r>
          </a:p>
          <a:p>
            <a:pPr marL="596646" indent="-514350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A fórmula é a seguinte: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DSR = soma das horas noturnas normais x nº de domingos e feriados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nº dias úteis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x valor da hora normal x valor do adicional noturno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* Nota: Considera-se sábado como dia útil, exceto se recair em feriado.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6BD9-E955-411A-9EF0-88D1ECE386EA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41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DSR Integração do adicional Noturno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>
                <a:latin typeface="Calibri" pitchFamily="34" charset="0"/>
              </a:rPr>
              <a:t>Exemplo:</a:t>
            </a:r>
          </a:p>
          <a:p>
            <a:pPr marL="596646" indent="-514350">
              <a:buAutoNum type="arabicPeriod"/>
            </a:pPr>
            <a:r>
              <a:rPr lang="pt-BR" dirty="0" smtClean="0">
                <a:latin typeface="Calibri" pitchFamily="34" charset="0"/>
              </a:rPr>
              <a:t>Empregado realizou no mês de maio/2001, 104 horas noturnas. Valor da hora normal R$ 5,00. Adicional noturno 20%.</a:t>
            </a:r>
          </a:p>
          <a:p>
            <a:pPr marL="596646" indent="-514350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DSR = 104 x 5 (Domingos e Feriados) x R$ 5,00 (Hora normal) x 20%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26 (dias no mês)</a:t>
            </a:r>
          </a:p>
          <a:p>
            <a:pPr marL="596646" indent="-514350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DSR =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4 x 5 </a:t>
            </a:r>
            <a:r>
              <a:rPr lang="pt-BR" dirty="0" smtClean="0">
                <a:latin typeface="Calibri" pitchFamily="34" charset="0"/>
              </a:rPr>
              <a:t>x R$ 5,00 x 20%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DSR =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20</a:t>
            </a:r>
            <a:r>
              <a:rPr lang="pt-BR" dirty="0" smtClean="0">
                <a:latin typeface="Calibri" pitchFamily="34" charset="0"/>
              </a:rPr>
              <a:t> x R$ 5,00 x 20%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DSR =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R$ 100,00 </a:t>
            </a:r>
            <a:r>
              <a:rPr lang="pt-BR" dirty="0" smtClean="0">
                <a:latin typeface="Calibri" pitchFamily="34" charset="0"/>
              </a:rPr>
              <a:t>x 20%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DSR = R$ 20,00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3399-C5D8-424A-BDE2-BD7821C6CA18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42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DSR Integração do adicional Noturno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2. Empregado realizou no mês de maio/2001, 156 horas noturnas. Valor da hora normal R$ 6,00. Adicional noturno estipulado pela Convenção Coletiva de Trabalho 25%.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DSR = 156 x 5</a:t>
            </a:r>
            <a:r>
              <a:rPr lang="pt-BR" dirty="0" smtClean="0">
                <a:latin typeface="Calibri" pitchFamily="34" charset="0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Calibri" pitchFamily="34" charset="0"/>
              </a:rPr>
              <a:t>(Domingos e Feriados)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x R$ 6,00 </a:t>
            </a:r>
            <a:r>
              <a:rPr lang="pt-BR" dirty="0" smtClean="0">
                <a:solidFill>
                  <a:srgbClr val="FF0000"/>
                </a:solidFill>
                <a:latin typeface="Calibri" pitchFamily="34" charset="0"/>
              </a:rPr>
              <a:t>(Hora normal) </a:t>
            </a:r>
            <a:r>
              <a:rPr lang="pt-BR" dirty="0" smtClean="0"/>
              <a:t>x 25%</a:t>
            </a:r>
            <a:br>
              <a:rPr lang="pt-BR" dirty="0" smtClean="0"/>
            </a:br>
            <a:r>
              <a:rPr lang="pt-BR" dirty="0" smtClean="0"/>
              <a:t>26</a:t>
            </a:r>
            <a:r>
              <a:rPr lang="pt-BR" dirty="0" smtClean="0">
                <a:latin typeface="Calibri" pitchFamily="34" charset="0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Calibri" pitchFamily="34" charset="0"/>
              </a:rPr>
              <a:t>(dias no mês)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DSR = </a:t>
            </a:r>
            <a:r>
              <a:rPr lang="pt-BR" b="1" dirty="0" smtClean="0">
                <a:solidFill>
                  <a:srgbClr val="FF0000"/>
                </a:solidFill>
              </a:rPr>
              <a:t>6 x 5 </a:t>
            </a:r>
            <a:r>
              <a:rPr lang="pt-BR" dirty="0" smtClean="0"/>
              <a:t>x R$ 6,00 x 25%</a:t>
            </a:r>
            <a:br>
              <a:rPr lang="pt-BR" dirty="0" smtClean="0"/>
            </a:br>
            <a:r>
              <a:rPr lang="pt-BR" dirty="0" smtClean="0"/>
              <a:t>DSR = </a:t>
            </a:r>
            <a:r>
              <a:rPr lang="pt-BR" b="1" dirty="0" smtClean="0">
                <a:solidFill>
                  <a:srgbClr val="FF0000"/>
                </a:solidFill>
              </a:rPr>
              <a:t>30</a:t>
            </a:r>
            <a:r>
              <a:rPr lang="pt-BR" dirty="0" smtClean="0"/>
              <a:t> x R$ 6,00 x 25%</a:t>
            </a:r>
            <a:br>
              <a:rPr lang="pt-BR" dirty="0" smtClean="0"/>
            </a:br>
            <a:r>
              <a:rPr lang="pt-BR" dirty="0" smtClean="0"/>
              <a:t>DSR = </a:t>
            </a:r>
            <a:r>
              <a:rPr lang="pt-BR" b="1" dirty="0" smtClean="0">
                <a:solidFill>
                  <a:srgbClr val="FF0000"/>
                </a:solidFill>
              </a:rPr>
              <a:t>R$ 180,00 </a:t>
            </a:r>
            <a:r>
              <a:rPr lang="pt-BR" dirty="0" smtClean="0"/>
              <a:t>x 25%</a:t>
            </a:r>
            <a:br>
              <a:rPr lang="pt-BR" dirty="0" smtClean="0"/>
            </a:br>
            <a:r>
              <a:rPr lang="pt-BR" dirty="0" smtClean="0"/>
              <a:t>DSR = R$ 45,00</a:t>
            </a: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128-7261-4F56-90E3-D6DEC1763269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4.1.9.2 DSR ? Integração sobre as horas extras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As horas extraordinárias habitualmente prestadas devem ser computadas no cálculo do Descanso Semanal Remunerado ? DSR.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Para calcular:</a:t>
            </a:r>
          </a:p>
          <a:p>
            <a:pPr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a) Calcule o valor da hora extra;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b) Divida o resultado pelo número de dias úteis do mês;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c) Multiplique pelo número de domingos e feriados do mês;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d) Multiplique o cálculo da letra b pelo valor da hora extra.</a:t>
            </a:r>
            <a:br>
              <a:rPr lang="pt-BR" dirty="0" smtClean="0">
                <a:latin typeface="Calibri" pitchFamily="34" charset="0"/>
              </a:rPr>
            </a:br>
            <a:endParaRPr lang="pt-BR" dirty="0" smtClean="0">
              <a:latin typeface="Calibri" pitchFamily="34" charset="0"/>
            </a:endParaRPr>
          </a:p>
          <a:p>
            <a:pPr>
              <a:buNone/>
            </a:pPr>
            <a:endParaRPr lang="pt-BR" dirty="0" smtClean="0">
              <a:latin typeface="Calibri" pitchFamily="34" charset="0"/>
            </a:endParaRPr>
          </a:p>
          <a:p>
            <a:pPr>
              <a:buNone/>
            </a:pPr>
            <a:r>
              <a:rPr lang="pt-BR" dirty="0" smtClean="0">
                <a:latin typeface="Calibri" pitchFamily="34" charset="0"/>
              </a:rPr>
              <a:t>Fórmula: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DSR = (valor total das horas extras do mês ) x domingos e feriados do mês x valor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número de dias úteis da hora extra com acréscimo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*NOTA: O sábado é considerado dia útil, exceto se recair em feriado.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Caso as horas extras feitas durante o mês tenham percentuais diferentes, a média terá que ser feita separadamente.</a:t>
            </a:r>
            <a:br>
              <a:rPr lang="pt-BR" dirty="0" smtClean="0">
                <a:latin typeface="Calibri" pitchFamily="34" charset="0"/>
              </a:rPr>
            </a:br>
            <a:endParaRPr lang="pt-BR" dirty="0">
              <a:latin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8E3-850B-46D2-A4D7-4F48F115082B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DSR - Horista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dirty="0" smtClean="0">
                <a:latin typeface="Calibri" pitchFamily="34" charset="0"/>
              </a:rPr>
              <a:t>	De acordo com a Lei nº 605/49, tratando do DSR, o Descanso Semanal Remunerado do funcionário horista corresponderá a um dia de serviço.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Art. 7º da Lei nº 605, de 5 de janeiro de 1949. A remuneração do Descanso Semanal corresponderá: 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a) Para os que trabalham por hora, à de sua jornada de trabalho, computados as horas extraordinárias prestadas.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Para calcular:</a:t>
            </a:r>
          </a:p>
          <a:p>
            <a:pPr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a) Somam-se as horas normais realizadas no mês;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b) Divide-se o resultado pelo numero de dias uteis;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c) Multiplica-se pelo numero de domingos e feriados; 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d) Multiplica-se pelo valor da hora normal.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Fórmula: </a:t>
            </a:r>
          </a:p>
          <a:p>
            <a:pPr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DSR = (soma das horas normais do mês) x domingos e feriados x valor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número de dias úteis da hora normal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*Nota.: O sábado é considerado dia útil, exceto se recair em feriado.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B63B-C7BA-4057-9BCB-AC0F891124F3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45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>
                <a:latin typeface="Calibri" pitchFamily="34" charset="0"/>
              </a:rPr>
              <a:t>1. João Victor é funcionário horista e trabalhou 192 horas no mês de maio/2004. Se o valor da hora normal é R$ 4,00, qual será o valor do DSR?</a:t>
            </a:r>
          </a:p>
          <a:p>
            <a:pPr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a) Somam-se as horas normais realizadas no mês = 192 horas trabalhadas</a:t>
            </a:r>
          </a:p>
          <a:p>
            <a:pPr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b) Divide-se o resultado pelo numero de dias uteis = 192 / 26 = 7,38</a:t>
            </a:r>
          </a:p>
          <a:p>
            <a:pPr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c) Multiplica-se pelo numero de domingos e feriados; 7,38 x 5 (4 domingos e 1 feriado) = 36,9</a:t>
            </a:r>
          </a:p>
          <a:p>
            <a:pPr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d) Multiplica-se pelo valor da hora normal. 36,9 x 4 = 147,60</a:t>
            </a:r>
            <a:br>
              <a:rPr lang="pt-BR" dirty="0" smtClean="0">
                <a:latin typeface="Calibri" pitchFamily="34" charset="0"/>
              </a:rPr>
            </a:br>
            <a:endParaRPr lang="pt-BR" dirty="0" smtClean="0">
              <a:latin typeface="Calibri" pitchFamily="34" charset="0"/>
            </a:endParaRPr>
          </a:p>
          <a:p>
            <a:pPr>
              <a:buNone/>
            </a:pPr>
            <a:r>
              <a:rPr lang="pt-BR" dirty="0" smtClean="0">
                <a:latin typeface="Calibri" pitchFamily="34" charset="0"/>
              </a:rPr>
              <a:t>	Resposta: João Victor receberá de DSR o valor de R$ 147,60.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E267-83FC-4D89-9D4B-D3A66A00BF45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46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4294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dirty="0" smtClean="0">
                <a:latin typeface="Calibri" pitchFamily="34" charset="0"/>
              </a:rPr>
              <a:t>2. Empregado horista trabalhou no mês de maio/2001 de segunda a sexta-feira 8 (oito) horas diárias e no sábado 4 horas. Valor da hora normal R$ 4,00. Seu DSR corresponderá:</a:t>
            </a:r>
          </a:p>
          <a:p>
            <a:pPr>
              <a:lnSpc>
                <a:spcPct val="170000"/>
              </a:lnSpc>
              <a:buNone/>
            </a:pPr>
            <a:r>
              <a:rPr lang="pt-BR" sz="3000" dirty="0" smtClean="0">
                <a:latin typeface="Calibri" pitchFamily="34" charset="0"/>
              </a:rPr>
              <a:t>192 horas trabalhadas x R$ 4,00 = R$ 768,00</a:t>
            </a:r>
            <a:br>
              <a:rPr lang="pt-BR" sz="3000" dirty="0" smtClean="0">
                <a:latin typeface="Calibri" pitchFamily="34" charset="0"/>
              </a:rPr>
            </a:br>
            <a:r>
              <a:rPr lang="pt-BR" sz="3000" dirty="0" smtClean="0">
                <a:latin typeface="Calibri" pitchFamily="34" charset="0"/>
              </a:rPr>
              <a:t>DSR = 192 / 26 dias = 7,38</a:t>
            </a:r>
            <a:br>
              <a:rPr lang="pt-BR" sz="3000" dirty="0" smtClean="0">
                <a:latin typeface="Calibri" pitchFamily="34" charset="0"/>
              </a:rPr>
            </a:br>
            <a:r>
              <a:rPr lang="pt-BR" sz="3000" dirty="0" smtClean="0">
                <a:latin typeface="Calibri" pitchFamily="34" charset="0"/>
              </a:rPr>
              <a:t>DSR = 7,38 x 5 x R$ 4,00</a:t>
            </a:r>
            <a:br>
              <a:rPr lang="pt-BR" sz="3000" dirty="0" smtClean="0">
                <a:latin typeface="Calibri" pitchFamily="34" charset="0"/>
              </a:rPr>
            </a:br>
            <a:r>
              <a:rPr lang="pt-BR" sz="3000" dirty="0" smtClean="0">
                <a:latin typeface="Calibri" pitchFamily="34" charset="0"/>
              </a:rPr>
              <a:t>DSR = 36,9 x R$ 4,00</a:t>
            </a:r>
            <a:br>
              <a:rPr lang="pt-BR" sz="3000" dirty="0" smtClean="0">
                <a:latin typeface="Calibri" pitchFamily="34" charset="0"/>
              </a:rPr>
            </a:br>
            <a:r>
              <a:rPr lang="pt-BR" sz="3000" dirty="0" smtClean="0">
                <a:latin typeface="Calibri" pitchFamily="34" charset="0"/>
              </a:rPr>
              <a:t>DSR = R$ 147,60</a:t>
            </a:r>
            <a:r>
              <a:rPr lang="pt-BR" sz="3000" dirty="0" smtClean="0"/>
              <a:t/>
            </a:r>
            <a:br>
              <a:rPr lang="pt-BR" sz="3000" dirty="0" smtClean="0"/>
            </a:br>
            <a:endParaRPr lang="pt-BR" sz="30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8CD0-6889-4DED-B560-AB49252B5936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47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3. Empregado horista trabalhou no mês de abril/2001 de segunda a sexta-feira 8 (oito) horas diárias e no sábado 4 (quatro) horas. Valor da hora normal R$ 3,00. Seu DSR corresponderá: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172 horas trabalhadas x 3,00 = R$ 516,00</a:t>
            </a:r>
            <a:br>
              <a:rPr lang="pt-BR" dirty="0" smtClean="0"/>
            </a:br>
            <a:r>
              <a:rPr lang="pt-BR" dirty="0" smtClean="0"/>
              <a:t>DSR = 172 / 23 dias = 7,48</a:t>
            </a:r>
            <a:br>
              <a:rPr lang="pt-BR" dirty="0" smtClean="0"/>
            </a:br>
            <a:r>
              <a:rPr lang="pt-BR" dirty="0" smtClean="0"/>
              <a:t>DSR = 7,48 x 7 x R$ 3,00</a:t>
            </a:r>
            <a:br>
              <a:rPr lang="pt-BR" dirty="0" smtClean="0"/>
            </a:br>
            <a:r>
              <a:rPr lang="pt-BR" dirty="0" smtClean="0"/>
              <a:t>DSR = 52,36 x R$ 3,00</a:t>
            </a:r>
            <a:br>
              <a:rPr lang="pt-BR" dirty="0" smtClean="0"/>
            </a:br>
            <a:r>
              <a:rPr lang="pt-BR" dirty="0" smtClean="0"/>
              <a:t>DSR = R$ 157,08</a:t>
            </a: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1D20-EC30-4123-B247-2B4C5DB9BBBC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48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Descontos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340768"/>
            <a:ext cx="7498080" cy="48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1600" dirty="0" smtClean="0">
                <a:latin typeface="Calibri" pitchFamily="34" charset="0"/>
              </a:rPr>
              <a:t/>
            </a:r>
            <a:br>
              <a:rPr lang="pt-BR" sz="1600" dirty="0" smtClean="0">
                <a:latin typeface="Calibri" pitchFamily="34" charset="0"/>
              </a:rPr>
            </a:br>
            <a:r>
              <a:rPr lang="pt-BR" sz="3600" dirty="0" smtClean="0">
                <a:latin typeface="Calibri" pitchFamily="34" charset="0"/>
              </a:rPr>
              <a:t>De acordo com o artigo 462 da CLT, </a:t>
            </a:r>
            <a:r>
              <a:rPr lang="pt-BR" sz="3600" b="1" dirty="0" smtClean="0">
                <a:solidFill>
                  <a:srgbClr val="FF0000"/>
                </a:solidFill>
                <a:latin typeface="Calibri" pitchFamily="34" charset="0"/>
              </a:rPr>
              <a:t>ao empregador é proibido efetuar qualquer desconto nos salários do empregado, salvo quando este resultar de adiantamentos, dispositivos de lei ou contrato coletivo</a:t>
            </a:r>
            <a:r>
              <a:rPr lang="pt-BR" sz="3600" dirty="0" smtClean="0">
                <a:latin typeface="Calibri" pitchFamily="34" charset="0"/>
              </a:rPr>
              <a:t>.</a:t>
            </a:r>
          </a:p>
          <a:p>
            <a:pPr algn="just">
              <a:buNone/>
            </a:pPr>
            <a:r>
              <a:rPr lang="pt-BR" sz="3600" dirty="0" smtClean="0">
                <a:latin typeface="Calibri" pitchFamily="34" charset="0"/>
              </a:rPr>
              <a:t/>
            </a:r>
            <a:br>
              <a:rPr lang="pt-BR" sz="3600" dirty="0" smtClean="0">
                <a:latin typeface="Calibri" pitchFamily="34" charset="0"/>
              </a:rPr>
            </a:br>
            <a:r>
              <a:rPr lang="pt-BR" sz="3600" dirty="0" smtClean="0">
                <a:latin typeface="Calibri" pitchFamily="34" charset="0"/>
              </a:rPr>
              <a:t/>
            </a:r>
            <a:br>
              <a:rPr lang="pt-BR" sz="3600" dirty="0" smtClean="0">
                <a:latin typeface="Calibri" pitchFamily="34" charset="0"/>
              </a:rPr>
            </a:br>
            <a:r>
              <a:rPr lang="pt-BR" sz="3600" dirty="0" smtClean="0">
                <a:latin typeface="Calibri" pitchFamily="34" charset="0"/>
              </a:rPr>
              <a:t/>
            </a:r>
            <a:br>
              <a:rPr lang="pt-BR" sz="3600" dirty="0" smtClean="0">
                <a:latin typeface="Calibri" pitchFamily="34" charset="0"/>
              </a:rPr>
            </a:br>
            <a:r>
              <a:rPr lang="pt-BR" sz="3600" dirty="0" smtClean="0">
                <a:latin typeface="Calibri" pitchFamily="34" charset="0"/>
              </a:rPr>
              <a:t/>
            </a:r>
            <a:br>
              <a:rPr lang="pt-BR" sz="3600" dirty="0" smtClean="0">
                <a:latin typeface="Calibri" pitchFamily="34" charset="0"/>
              </a:rPr>
            </a:br>
            <a:endParaRPr lang="pt-BR" sz="3600" dirty="0">
              <a:latin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863C-DC38-4198-BD6F-784ADE570CAC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49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Salários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556792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	Salário Mínimo: </a:t>
            </a:r>
          </a:p>
          <a:p>
            <a:pPr marL="596646" indent="-514350" algn="just">
              <a:buAutoNum type="arabicPeriod"/>
            </a:pPr>
            <a:endParaRPr lang="pt-BR" dirty="0" smtClean="0"/>
          </a:p>
          <a:p>
            <a:pPr marL="596646" indent="-514350" algn="just">
              <a:buNone/>
            </a:pPr>
            <a:r>
              <a:rPr lang="pt-BR" dirty="0" smtClean="0"/>
              <a:t>	É a contraprestação mínima devida a todo trabalhador, sem qualquer distinção</a:t>
            </a:r>
            <a:r>
              <a:rPr lang="pt-BR" b="1" dirty="0" smtClean="0">
                <a:solidFill>
                  <a:srgbClr val="FF0000"/>
                </a:solidFill>
              </a:rPr>
              <a:t>, fixado por lei, nacionalmente unificado,</a:t>
            </a:r>
            <a:r>
              <a:rPr lang="pt-BR" dirty="0" smtClean="0"/>
              <a:t> capaz de atender às suas necessidades vitais básicas e às de sua família, como moradia, alimentação, educação, saúde, lazer, vestuário, higiene, transporte e previdência social, com reajustes periódicos, preservando-lhe o poder aquisitivo, vedada a sua vinculação para qualquer fim.  De acordo com o Dicionário Aurélio Eletrônico (V.5.0.40., 2004):</a:t>
            </a:r>
          </a:p>
          <a:p>
            <a:pPr marL="596646" indent="-514350"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3BA8-4817-4095-B89A-5C12FC5B20AC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contribuição de cada segurado, filiado ao Instituto Nacional do Seguro Social (INSS), é </a:t>
            </a:r>
            <a:r>
              <a:rPr lang="pt-BR" b="1" dirty="0" smtClean="0">
                <a:solidFill>
                  <a:srgbClr val="FF0000"/>
                </a:solidFill>
              </a:rPr>
              <a:t>de 8% (oito por cento), 9% (nove por cento) e 11% (onze por cento), </a:t>
            </a:r>
            <a:r>
              <a:rPr lang="pt-BR" dirty="0" smtClean="0"/>
              <a:t>de acordo com o salário de contribuição determinado pela previdência social.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É um imposto comum a todos a todos os trabalhadores com carteira assinada.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Vale ressaltar que o INSS </a:t>
            </a:r>
            <a:r>
              <a:rPr lang="pt-BR" b="1" dirty="0" smtClean="0">
                <a:solidFill>
                  <a:srgbClr val="FF0000"/>
                </a:solidFill>
              </a:rPr>
              <a:t>incide sobre o salário bruto, horas extras, adicional de periculosidade, adicional noturno, adicional de insalubridade, diárias para viagem desde que excedam 50% (cinquenta por cento) do salário percebido, 13.º (décimo terceiro) salário e outros valores admitidos em lei pela previdência social,</a:t>
            </a:r>
            <a:r>
              <a:rPr lang="pt-BR" dirty="0" smtClean="0"/>
              <a:t> o valor de INSS é descontado na folha de pagamento todos os meses do devido funcionário.</a:t>
            </a: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3CCA-12E6-4C66-B6D2-B5E0CC19BF2E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50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Base de cálculo do INSS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/>
              <a:t>4.2.1.1 Base de cálculo do INSS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Salário base + adicionais + horas extras - faltas/atrasos = base de cálculo do INSS x 8, 9, 11% = INSS a recolher.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TABELA 10 - VIGENTE DA CONTIBUIÇÃO PREVIDENCIAL </a:t>
            </a:r>
            <a:br>
              <a:rPr lang="pt-BR" dirty="0" smtClean="0"/>
            </a:br>
            <a:r>
              <a:rPr lang="pt-BR" dirty="0" smtClean="0"/>
              <a:t>1º de Janeiro de 2011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Salário-de-contribuição (R$) Alíquota para fins de recolhimento </a:t>
            </a:r>
            <a:br>
              <a:rPr lang="pt-BR" dirty="0" smtClean="0"/>
            </a:br>
            <a:r>
              <a:rPr lang="pt-BR" dirty="0" smtClean="0"/>
              <a:t>ao INSS (%)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até R$ 1.106,90 </a:t>
            </a:r>
            <a:r>
              <a:rPr lang="pt-BR" b="1" dirty="0" smtClean="0">
                <a:solidFill>
                  <a:srgbClr val="FF0000"/>
                </a:solidFill>
              </a:rPr>
              <a:t>8,00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 R$ 1.106,91 a R$ 1.844,83 </a:t>
            </a:r>
            <a:r>
              <a:rPr lang="pt-BR" b="1" dirty="0" smtClean="0">
                <a:solidFill>
                  <a:srgbClr val="FF0000"/>
                </a:solidFill>
              </a:rPr>
              <a:t>9,00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 R$ 1.844,84 até R$ 3.689,66 </a:t>
            </a:r>
            <a:r>
              <a:rPr lang="pt-BR" b="1" dirty="0" smtClean="0">
                <a:solidFill>
                  <a:srgbClr val="FF0000"/>
                </a:solidFill>
              </a:rPr>
              <a:t>11,00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FONTE: PREVIDENCIA SOCIAL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750A-947E-4AF6-B9AF-B392730E6713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51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Imposto de Renda (IR)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412776"/>
            <a:ext cx="7920880" cy="4800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A tributação do Imposto de Renda (IR) sobre os rendimentos do trabalho assalariado pago incide sobre,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salários, ordenados, subsídios, honorários, adicionais, vantagens extraordinárias, abonos, bonificações, gorjetas, gratificações, comissões,</a:t>
            </a:r>
            <a:r>
              <a:rPr lang="pt-BR" dirty="0" smtClean="0">
                <a:latin typeface="Calibri" pitchFamily="34" charset="0"/>
              </a:rPr>
              <a:t> entre outros rendimentos admitidos pela Receita Federal.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74ED-1B82-4403-950B-31AC0E39E219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52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Base de cálculo do IRRF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557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dirty="0" smtClean="0"/>
              <a:t>Base de cálculo do IRRF 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Salário base + adicionais + horas extras - faltas = base de cálculo - valor a abater por dependentes - valor do INSS - valor da pensão alimentícia x percentual a que incidir - parcela a deduzir = IRRF a recolher.</a:t>
            </a:r>
            <a:endParaRPr lang="pt-B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42900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972F-BA71-405F-96FA-5D49E2812C5D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53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Contribuição Sindical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484784"/>
            <a:ext cx="7498080" cy="48006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Os empregadores ficam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obrigados a descontar na folha de pagamento dos seus empregados a contribuição devida ao sindicato </a:t>
            </a:r>
            <a:r>
              <a:rPr lang="pt-BR" dirty="0" smtClean="0">
                <a:latin typeface="Calibri" pitchFamily="34" charset="0"/>
              </a:rPr>
              <a:t>(art. 545 CLT), refere-se a empregados e trabalhadores avulsos, onde obedecerá aos sistemas de guias de acordo com as instruções expedidas pelo Ministério do Trabalho.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Art. 545 - Os empregadores ficam obrigados a descontar na folha de pagamento dos seus empregados,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desde que por eles devidamente autorizados, as contribuições devidas ao Sindicato, </a:t>
            </a:r>
            <a:r>
              <a:rPr lang="pt-BR" dirty="0" smtClean="0">
                <a:latin typeface="Calibri" pitchFamily="34" charset="0"/>
              </a:rPr>
              <a:t>quando por este notificado, salvo quanto à contribuição sindical, cujo desconto independe dessas formalidades.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Parágrafo único - O recolhimento à entidade sindical beneficiária do importe descontado deverá ser feito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até o décimo dia subsequente ao do desconto, sob pena de juros de mora no valor de 10% (dez por cento) </a:t>
            </a:r>
            <a:r>
              <a:rPr lang="pt-BR" dirty="0" smtClean="0">
                <a:latin typeface="Calibri" pitchFamily="34" charset="0"/>
              </a:rPr>
              <a:t>sobre o montante retido, sem prejuízo da multa prevista no Art. 553 e das cominações penais relativas à apropriação indébita.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EC4D-EE0B-4C10-BB99-EB99677982B5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54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Contribuição Sindical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O desconto ao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empregado deve ocorrer no mês de março na folha </a:t>
            </a:r>
            <a:r>
              <a:rPr lang="pt-BR" dirty="0" smtClean="0">
                <a:latin typeface="Calibri" pitchFamily="34" charset="0"/>
              </a:rPr>
              <a:t>de pagamento e ser repassado ao sindicato da categoria no mês subsequente. O valor recebido pelo sindicato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refere-se a um dia de trabalho do empregado</a:t>
            </a:r>
            <a:r>
              <a:rPr lang="pt-BR" dirty="0" smtClean="0">
                <a:latin typeface="Calibri" pitchFamily="34" charset="0"/>
              </a:rPr>
              <a:t>. No caso de ser contratado após o mês de março e não ter pago a devida contribuição sindical no ano corrente deverá ser descontado do empregado no primeiro salário que receber.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O valor da contribuição sindical corresponde à remuneração de um dia trabalhado qualquer que seja a forma de pagamento. Considera-se um dia de trabalho o equivalente a: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a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) Uma jornada de trabalho</a:t>
            </a:r>
            <a:r>
              <a:rPr lang="pt-BR" dirty="0" smtClean="0">
                <a:latin typeface="Calibri" pitchFamily="34" charset="0"/>
              </a:rPr>
              <a:t>, no caso de pagamento por hora, dia, semana, quinzena ou mês;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b)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1/30 (um terço) da quantia percebida </a:t>
            </a:r>
            <a:r>
              <a:rPr lang="pt-BR" dirty="0" smtClean="0">
                <a:latin typeface="Calibri" pitchFamily="34" charset="0"/>
              </a:rPr>
              <a:t>no mês anterior caso de remuneração paga por tarefa empreitada, comissão e modalidade semelhante;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c) Quando o salário for pago em utilidades, ou nos casos em que o empregado habitualmente receba gorjetas,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 o valor da contribuição sindical corresponde 1/30 (um terço) da importância que serviu de base, </a:t>
            </a:r>
            <a:r>
              <a:rPr lang="pt-BR" dirty="0" smtClean="0">
                <a:latin typeface="Calibri" pitchFamily="34" charset="0"/>
              </a:rPr>
              <a:t>no mês de janeiro, para a contribuição do empregado à Previdência Social.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385F-1CB1-4A73-ACFE-528974851000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55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4.2.4 Pensão Alimentícia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Valor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descontado na remuneração, estabelecendo por sentença judicial transitada em julgado, para determinação </a:t>
            </a:r>
            <a:r>
              <a:rPr lang="pt-BR" dirty="0" smtClean="0">
                <a:latin typeface="Calibri" pitchFamily="34" charset="0"/>
              </a:rPr>
              <a:t>de pensão alimentícia. 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O desconto, a quem por direito for obrigado a paga-la, respeitara os termos judicialmente determinados pelo juiz, em oficio endereçado à empresa</a:t>
            </a:r>
            <a:r>
              <a:rPr lang="pt-BR" dirty="0" smtClean="0">
                <a:latin typeface="Calibri" pitchFamily="34" charset="0"/>
              </a:rPr>
              <a:t>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01E5-1BF8-4374-9302-FDE8192DDC01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56</a:t>
            </a:fld>
            <a:endParaRPr lang="pt-B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Vale 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O vale-transporte é um benefício que o empregador, pessoa física ou jurídica, antecipará ao empregado para utilização efetiva em despesas de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deslocamento </a:t>
            </a:r>
            <a:r>
              <a:rPr lang="pt-BR" b="1" dirty="0" err="1" smtClean="0">
                <a:solidFill>
                  <a:srgbClr val="FF0000"/>
                </a:solidFill>
                <a:latin typeface="Calibri" pitchFamily="34" charset="0"/>
              </a:rPr>
              <a:t>residência-trabalho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 e vice-versa, </a:t>
            </a:r>
            <a:r>
              <a:rPr lang="pt-BR" dirty="0" smtClean="0">
                <a:latin typeface="Calibri" pitchFamily="34" charset="0"/>
              </a:rPr>
              <a:t>através do sistema de transporte coletivo público, urbano ou intermunicipal e/ou interestadual com características semelhantes aos urbanos, geridos diretamente ou mediante concessão ou permissão de linhas regulares e com tarifas fixadas pela autoridade competente, excluídos os serviços seletivos e os especiais</a:t>
            </a:r>
            <a:br>
              <a:rPr lang="pt-BR" dirty="0" smtClean="0">
                <a:latin typeface="Calibri" pitchFamily="34" charset="0"/>
              </a:rPr>
            </a:br>
            <a:endParaRPr lang="pt-BR" dirty="0" smtClean="0">
              <a:latin typeface="Calibri" pitchFamily="34" charset="0"/>
            </a:endParaRPr>
          </a:p>
          <a:p>
            <a:pPr algn="just">
              <a:buNone/>
            </a:pPr>
            <a:endParaRPr lang="pt-BR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O empregado para passar a receber o vale-transporte deverá informar ao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empregador, por escrito:</a:t>
            </a:r>
          </a:p>
          <a:p>
            <a:pPr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_ seu endereço residencial;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_ os serviços e meios de transporte mais adequados ao seu deslocamento </a:t>
            </a:r>
            <a:r>
              <a:rPr lang="pt-BR" dirty="0" err="1" smtClean="0">
                <a:latin typeface="Calibri" pitchFamily="34" charset="0"/>
              </a:rPr>
              <a:t>residência-trabalho</a:t>
            </a:r>
            <a:r>
              <a:rPr lang="pt-BR" dirty="0" smtClean="0">
                <a:latin typeface="Calibri" pitchFamily="34" charset="0"/>
              </a:rPr>
              <a:t> e vice-versa.</a:t>
            </a:r>
          </a:p>
          <a:p>
            <a:pPr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_ número de vezes utilizados no dia para o deslocamento residência/ trabalho/residência.</a:t>
            </a:r>
          </a:p>
          <a:p>
            <a:pPr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A empresa que conceder o vale-transporte está autorizada a descontar mensalmente do empregado a parcela equivalente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a até 6% de seu </a:t>
            </a:r>
            <a:r>
              <a:rPr lang="pt-BR" dirty="0" smtClean="0">
                <a:latin typeface="Calibri" pitchFamily="34" charset="0"/>
              </a:rPr>
              <a:t>salário básico ou vencimento, excluídos quaisquer vantagens ou adicionais.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EBE0-3961-4F5C-933D-326168A72A61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57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VALE 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smtClean="0"/>
              <a:t>Base de cálculo desconto de vale transporte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a) O salário base ou vencimento;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b) O montante percebido no período, para os trabalhadores remunerados por tarefa ou serviço feito quando se tratar de remuneração constituída exclusivamente de comissões, percentagens, gratificações, gorjetas ou equivalentes;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c) O valor a ser descontado não poderá ultrapassar o valor recebido de vale transporte, ou seja, deve ser descontado o menor valor percebido.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B493C-ED21-4205-979F-44D3170DF710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58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Assistência Médica, odontológica, farmácia, seguro ou associação.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844824"/>
            <a:ext cx="7498080" cy="396044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O desconto, desde que autorizado anteriormente pelo empregado</a:t>
            </a:r>
            <a:r>
              <a:rPr lang="pt-BR" dirty="0" smtClean="0">
                <a:latin typeface="Calibri" pitchFamily="34" charset="0"/>
              </a:rPr>
              <a:t>, de valores referentes à assistência médica, odontológica, seguro de previdência privada ou até mesmo de entidade cooperativa, cultural ou recreativa associativa de trabalhadores em benefício deles, é considerado lícito pelos nossos tribunais, conforme determina o Enunciado TST n.º 342.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TST Enunciado n.º 342 -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Descontos salariais efetuados pelo empregador, com a autorização prévia e por escrito do empregado, para ser integrado em planos de assistência odontológica, médico-hospitalar, de seguro, de previdência privada, ou de entidade cooperativa, cultural ou recreativa associativa dos seus trabalhadores, em seu benefício e dos seus dependente</a:t>
            </a:r>
            <a:r>
              <a:rPr lang="pt-BR" dirty="0" smtClean="0">
                <a:latin typeface="Calibri" pitchFamily="34" charset="0"/>
              </a:rPr>
              <a:t>s, não afrontam o disposto pelo Art. 462 da CLT, salvo se ficar demonstrada a existência de coação ou de outro defeito que vicie o ato jurídico.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endParaRPr lang="pt-BR" dirty="0">
              <a:latin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AC34-315B-4E86-A7B2-84A3989351CE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59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rgbClr val="FF0000"/>
                </a:solidFill>
              </a:rPr>
              <a:t>Salário Profissional: </a:t>
            </a:r>
            <a:r>
              <a:rPr lang="pt-BR" dirty="0" smtClean="0"/>
              <a:t>É fixado como no mínimo pago a determinadas profissões, proporcional à extensão e à complexidade do trabalho.</a:t>
            </a:r>
            <a:br>
              <a:rPr lang="pt-BR" dirty="0" smtClean="0"/>
            </a:br>
            <a:r>
              <a:rPr lang="pt-BR" dirty="0" smtClean="0"/>
              <a:t>De acordo com o Dicionário Aurélio Eletrônico (V.5.0.40., 2004):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solidFill>
                  <a:srgbClr val="FF0000"/>
                </a:solidFill>
              </a:rPr>
              <a:t>Salário mínimo profissional. </a:t>
            </a:r>
            <a:r>
              <a:rPr lang="pt-BR" dirty="0" smtClean="0"/>
              <a:t>1.Remunerações mínimas, estabelecidas em lei. Para trabalhadores de certas categorias profissionais; piso salarial."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0D99-A3DE-4912-96AC-3F9DB982504F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FALTAS E ATRASOS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1600" dirty="0" smtClean="0">
                <a:latin typeface="Calibri" pitchFamily="34" charset="0"/>
              </a:rPr>
              <a:t/>
            </a:r>
            <a:br>
              <a:rPr lang="pt-BR" sz="1600" dirty="0" smtClean="0">
                <a:latin typeface="Calibri" pitchFamily="34" charset="0"/>
              </a:rPr>
            </a:br>
            <a:r>
              <a:rPr lang="pt-BR" sz="1600" dirty="0" smtClean="0">
                <a:latin typeface="Calibri" pitchFamily="34" charset="0"/>
              </a:rPr>
              <a:t>São consideradas faltas os dias em que o </a:t>
            </a: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</a:rPr>
              <a:t>empregado não compareceu ao serviço</a:t>
            </a:r>
            <a:r>
              <a:rPr lang="pt-BR" sz="1600" dirty="0" smtClean="0">
                <a:latin typeface="Calibri" pitchFamily="34" charset="0"/>
              </a:rPr>
              <a:t>, ou seja, sem justificativa, segundo o artigo 473 da CLT, o empregado poderá deixar de comparecer ao trabalho sem prejuízo dos salários em ate:</a:t>
            </a:r>
            <a:br>
              <a:rPr lang="pt-BR" sz="1600" dirty="0" smtClean="0">
                <a:latin typeface="Calibri" pitchFamily="34" charset="0"/>
              </a:rPr>
            </a:br>
            <a:r>
              <a:rPr lang="pt-BR" sz="1600" dirty="0" smtClean="0">
                <a:latin typeface="Calibri" pitchFamily="34" charset="0"/>
              </a:rPr>
              <a:t/>
            </a:r>
            <a:br>
              <a:rPr lang="pt-BR" sz="1600" dirty="0" smtClean="0">
                <a:latin typeface="Calibri" pitchFamily="34" charset="0"/>
              </a:rPr>
            </a:br>
            <a:r>
              <a:rPr lang="pt-BR" sz="1600" dirty="0" smtClean="0">
                <a:latin typeface="Calibri" pitchFamily="34" charset="0"/>
              </a:rPr>
              <a:t>Art. 473 - O empregado poderá deixar de comparecer ao serviço sem prejuízo do salário:</a:t>
            </a:r>
          </a:p>
          <a:p>
            <a:pPr>
              <a:buNone/>
            </a:pPr>
            <a:r>
              <a:rPr lang="pt-BR" sz="1600" dirty="0" smtClean="0">
                <a:latin typeface="Calibri" pitchFamily="34" charset="0"/>
              </a:rPr>
              <a:t/>
            </a:r>
            <a:br>
              <a:rPr lang="pt-BR" sz="1600" dirty="0" smtClean="0">
                <a:latin typeface="Calibri" pitchFamily="34" charset="0"/>
              </a:rPr>
            </a:br>
            <a:r>
              <a:rPr lang="pt-BR" sz="1600" dirty="0" smtClean="0">
                <a:latin typeface="Calibri" pitchFamily="34" charset="0"/>
              </a:rPr>
              <a:t>I até 2 (dois) dias consecutivos, em caso de falecimento do cônjuge, ascendente, descendente, irmão ou pessoa que, declarada em sua Carteira de Trabalho e Previdência Social, viva sob sua dependência econômica;</a:t>
            </a:r>
            <a:br>
              <a:rPr lang="pt-BR" sz="1600" dirty="0" smtClean="0">
                <a:latin typeface="Calibri" pitchFamily="34" charset="0"/>
              </a:rPr>
            </a:br>
            <a:r>
              <a:rPr lang="pt-BR" sz="1600" dirty="0" smtClean="0">
                <a:latin typeface="Calibri" pitchFamily="34" charset="0"/>
              </a:rPr>
              <a:t>II até 3 (três) dias consecutivos, em virtude de casamento;</a:t>
            </a:r>
            <a:br>
              <a:rPr lang="pt-BR" sz="1600" dirty="0" smtClean="0">
                <a:latin typeface="Calibri" pitchFamily="34" charset="0"/>
              </a:rPr>
            </a:br>
            <a:r>
              <a:rPr lang="pt-BR" sz="1600" dirty="0" smtClean="0">
                <a:latin typeface="Calibri" pitchFamily="34" charset="0"/>
              </a:rPr>
              <a:t>III por 1 (um) dia, em caso de nascimento de filho, no decorrer da primeira semana; </a:t>
            </a:r>
          </a:p>
          <a:p>
            <a:pPr>
              <a:buNone/>
            </a:pPr>
            <a:endParaRPr lang="pt-BR" sz="1600" dirty="0" smtClean="0">
              <a:latin typeface="Calibri" pitchFamily="34" charset="0"/>
            </a:endParaRPr>
          </a:p>
          <a:p>
            <a:pPr>
              <a:buNone/>
            </a:pPr>
            <a:r>
              <a:rPr lang="pt-BR" sz="1600" dirty="0" smtClean="0">
                <a:latin typeface="Calibri" pitchFamily="34" charset="0"/>
              </a:rPr>
              <a:t>	Obs.:O parágrafo 1.º do Art. 10 do Ato das Disposições Transitórias da Constituição Federal dispõe ser de 5 (cinco) dias o prazo da licença paternidade, até que seja disciplina o disposto no inciso XIX do Art.</a:t>
            </a:r>
            <a:r>
              <a:rPr lang="pt-BR" sz="1600" dirty="0" smtClean="0"/>
              <a:t/>
            </a:r>
            <a:br>
              <a:rPr lang="pt-BR" sz="1600" dirty="0" smtClean="0"/>
            </a:br>
            <a:endParaRPr lang="pt-BR" sz="16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73DB-D48F-4E66-83E5-2D22F8608547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60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Fundo de Garantia do Tempo de Serviço (FGTS)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O FGTS é uma espécie de indenização que o trabalhador tem direito pelo tempo de serviço prestado na empresa.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endParaRPr lang="pt-BR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Os empregadores são obrigados a depositar, o mês subsequente, na conta vinculada do trabalhador, a importância correspondente a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8% da remuneraçã</a:t>
            </a:r>
            <a:r>
              <a:rPr lang="pt-BR" dirty="0" smtClean="0">
                <a:latin typeface="Calibri" pitchFamily="34" charset="0"/>
              </a:rPr>
              <a:t>o paga ou devida no mês anterior, a cada trabalhador. O valor depositado mensalmente deve constar na folha de pagamento e no recibo individual de pagamento.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6011-EA9F-4A98-AA55-2C7CDB529FE6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61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Adiantamentos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Algumas empresas, por liberalidade, ou por cumprimento de acordo ou convenção coletiva de trabalho, concedem antecipações salariais a título de adiantamento.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endParaRPr lang="pt-BR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>	Outras concedem "vales", representados por importância em dinheiro que serão deduzidos por ocasião do pagamento do salário mensal. Nos dois casos (adiantamentos ou vales), ocorre o pagamento antecipado por parte de salário do empregado.</a:t>
            </a:r>
          </a:p>
          <a:p>
            <a:pPr algn="just">
              <a:buNone/>
            </a:pP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>O valor percentual dos adiantamentos, bem como a data de seu pagamento, será estabelecido pela empresa ou em acordo ou convenções coletivas de trabalho, mas 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normalmente as empresas concedem a seus empregados 40% (quarenta por cento) de seus salários base</a:t>
            </a:r>
            <a:r>
              <a:rPr lang="pt-BR" dirty="0" smtClean="0">
                <a:latin typeface="Calibri" pitchFamily="34" charset="0"/>
              </a:rPr>
              <a:t>, geralmente do 15.º (décimo quito) ou 20.º (vigésimo) dia do mês atual e o valor concedido é descontado na folha de pagamento do mês corrente.</a:t>
            </a:r>
            <a:br>
              <a:rPr lang="pt-BR" dirty="0" smtClean="0">
                <a:latin typeface="Calibri" pitchFamily="34" charset="0"/>
              </a:rPr>
            </a:br>
            <a:endParaRPr lang="pt-BR" dirty="0">
              <a:latin typeface="Calibri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F66F-58F1-4090-82D0-A1C014A096E4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62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Rescisão do contrato de trabalho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5"/>
            <a:ext cx="6804248" cy="380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8736-3937-4822-A189-DEA87CD2FB88}" type="datetime1">
              <a:rPr lang="pt-BR" smtClean="0"/>
              <a:t>07/09/2014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63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80728"/>
            <a:ext cx="58864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437112"/>
            <a:ext cx="7344816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0F01-3D68-4FE1-950B-18C557E90C05}" type="datetime1">
              <a:rPr lang="pt-BR" smtClean="0"/>
              <a:t>07/09/2014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64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7178844" cy="398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2445-10E3-4FBB-B2FE-17CF7A7CB883}" type="datetime1">
              <a:rPr lang="pt-BR" smtClean="0"/>
              <a:t>07/09/2014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65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92696"/>
            <a:ext cx="7776864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8427-96EC-4CEF-9FF8-A947500002B3}" type="datetime1">
              <a:rPr lang="pt-BR" smtClean="0"/>
              <a:t>07/09/2014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66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rescisão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b="1" dirty="0" smtClean="0">
                <a:latin typeface="Calibri" pitchFamily="34" charset="0"/>
              </a:rPr>
              <a:t>O que mudou</a:t>
            </a:r>
            <a:endParaRPr lang="pt-BR" dirty="0" smtClean="0">
              <a:latin typeface="Calibri" pitchFamily="34" charset="0"/>
            </a:endParaRPr>
          </a:p>
          <a:p>
            <a:pPr algn="just"/>
            <a:r>
              <a:rPr lang="pt-BR" dirty="0" smtClean="0">
                <a:latin typeface="Calibri" pitchFamily="34" charset="0"/>
              </a:rPr>
              <a:t>No novo TRCT estão especificadas, detalhadamente, as verbas rescisórias devidas ao trabalhador, bem como as deduções. Devem constar também informações como os adicionais noturno, de insalubridade e de periculosidade, as horas extras, as férias vencidas, o aviso prévio indenizado, o 13º salário, as gorjetas, as gratificações, o salário-família, as comissões e as multas. Os valores de adiantamentos, pensões, contribuição à Previdência e Imposto de Renda Retido na Fonte (</a:t>
            </a:r>
            <a:r>
              <a:rPr lang="pt-BR" dirty="0" smtClean="0">
                <a:latin typeface="Calibri" pitchFamily="34" charset="0"/>
                <a:hlinkClick r:id="rId2"/>
              </a:rPr>
              <a:t>IRRF</a:t>
            </a:r>
            <a:r>
              <a:rPr lang="pt-BR" dirty="0" smtClean="0">
                <a:latin typeface="Calibri" pitchFamily="34" charset="0"/>
              </a:rPr>
              <a:t>) também deverão ser discriminados no novo documento.</a:t>
            </a:r>
          </a:p>
          <a:p>
            <a:pPr algn="just"/>
            <a:endParaRPr lang="pt-BR" dirty="0" smtClean="0">
              <a:latin typeface="Calibri" pitchFamily="34" charset="0"/>
            </a:endParaRPr>
          </a:p>
          <a:p>
            <a:pPr algn="just"/>
            <a:r>
              <a:rPr lang="pt-BR" dirty="0" smtClean="0">
                <a:latin typeface="Calibri" pitchFamily="34" charset="0"/>
              </a:rPr>
              <a:t>O TRCT deve ser impresso em duas vias, sendo uma para o empregador e outra para o empregado - acompanhado do respectivo Termo de Homologação ou de Quitação (conforme a situação contratos com menos ou com mais de um ano de serviço), impressos em quatro vias, sendo uma para o empregador e três para o empregado, destinadas ao saque do FGTS e solicitação do seguro-desemprego.</a:t>
            </a:r>
          </a:p>
          <a:p>
            <a:pPr algn="just"/>
            <a:endParaRPr lang="pt-BR" dirty="0" smtClean="0">
              <a:latin typeface="Calibri" pitchFamily="34" charset="0"/>
            </a:endParaRPr>
          </a:p>
          <a:p>
            <a:pPr algn="just"/>
            <a:r>
              <a:rPr lang="pt-BR" dirty="0" smtClean="0">
                <a:latin typeface="Calibri" pitchFamily="34" charset="0"/>
              </a:rPr>
              <a:t>A criação dos termos são uma das grandes novidades. O Termo de Quitação deverá ser utilizado, em conjunto com o TRCT, nas rescisões de contratos de trabalho com menos de um ano de serviço. Já o Termo de Homologação será utilizado para as rescisões de contrato com mais de um ano de serviço; casos em que é obrigatória a assistência e homologação pelo sindicato profissional representativo da categoria ou pelo MTE.</a:t>
            </a:r>
          </a:p>
          <a:p>
            <a:pPr algn="just"/>
            <a:r>
              <a:rPr lang="pt-BR" dirty="0" smtClean="0">
                <a:latin typeface="Calibri" pitchFamily="34" charset="0"/>
              </a:rPr>
              <a:t>O modelo, bem como os dois termos, valem também para a rescisão de contratos de trabalhadores domésticos e já pode ser acessado na </a:t>
            </a:r>
            <a:r>
              <a:rPr lang="pt-BR" dirty="0" smtClean="0">
                <a:latin typeface="Calibri" pitchFamily="34" charset="0"/>
                <a:hlinkClick r:id="rId3"/>
              </a:rPr>
              <a:t>página especial</a:t>
            </a:r>
            <a:r>
              <a:rPr lang="pt-BR" dirty="0" smtClean="0">
                <a:latin typeface="Calibri" pitchFamily="34" charset="0"/>
              </a:rPr>
              <a:t> do ministério.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BB56-2FC3-4A17-B92D-2C4965FFD821}" type="datetime1">
              <a:rPr lang="pt-BR" smtClean="0"/>
              <a:t>07/09/2014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16416" y="6309320"/>
            <a:ext cx="754432" cy="472480"/>
          </a:xfrm>
        </p:spPr>
        <p:txBody>
          <a:bodyPr/>
          <a:lstStyle/>
          <a:p>
            <a:fld id="{90D3A8A6-0590-4D65-A5CE-2A1C9787A051}" type="slidenum">
              <a:rPr lang="pt-BR" smtClean="0"/>
              <a:pPr/>
              <a:t>67</a:t>
            </a:fld>
            <a:r>
              <a:rPr lang="pt-BR" dirty="0" smtClean="0"/>
              <a:t>/67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908720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1600" dirty="0" smtClean="0"/>
              <a:t>	</a:t>
            </a:r>
            <a:r>
              <a:rPr lang="pt-BR" sz="1600" b="1" dirty="0" smtClean="0">
                <a:solidFill>
                  <a:srgbClr val="FF0000"/>
                </a:solidFill>
              </a:rPr>
              <a:t> Salário normativo: </a:t>
            </a:r>
            <a:r>
              <a:rPr lang="pt-BR" sz="1600" dirty="0" smtClean="0"/>
              <a:t>também denominado piso salarial, e fixado em sentença normativa proferida em </a:t>
            </a:r>
            <a:r>
              <a:rPr lang="pt-BR" sz="1600" b="1" dirty="0" smtClean="0">
                <a:solidFill>
                  <a:srgbClr val="FF0000"/>
                </a:solidFill>
              </a:rPr>
              <a:t>dissídio coletivo </a:t>
            </a:r>
            <a:r>
              <a:rPr lang="pt-BR" sz="1600" dirty="0" smtClean="0"/>
              <a:t>pelos Tribunais do Trabalho (Instrução Normativa n°1 do TST). </a:t>
            </a:r>
          </a:p>
          <a:p>
            <a:pPr>
              <a:buNone/>
            </a:pP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b="1" dirty="0" smtClean="0">
                <a:solidFill>
                  <a:srgbClr val="FF0000"/>
                </a:solidFill>
              </a:rPr>
              <a:t>Salário in natura: </a:t>
            </a:r>
            <a:r>
              <a:rPr lang="pt-BR" sz="1600" dirty="0" smtClean="0"/>
              <a:t>salário recebido em forma de utilidades como alimentação, habitação, transporte etc. A CLT permite o pagamento do salário em utilidades, embora não possa ser somente em utilidades. </a:t>
            </a:r>
          </a:p>
          <a:p>
            <a:pPr>
              <a:buNone/>
            </a:pP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b="1" dirty="0" smtClean="0">
                <a:solidFill>
                  <a:srgbClr val="FF0000"/>
                </a:solidFill>
              </a:rPr>
              <a:t>Salário família : </a:t>
            </a:r>
            <a:r>
              <a:rPr lang="pt-BR" sz="1600" dirty="0" smtClean="0"/>
              <a:t>é a remuneração paga ao empregador, pelo(s) filho(s) menor (ES) de 14 anos, ou inválido(s), e a enteado(s), quando o segurado é tutor legal dele.</a:t>
            </a:r>
          </a:p>
          <a:p>
            <a:pPr>
              <a:buNone/>
            </a:pP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O valor do salário-família é </a:t>
            </a:r>
            <a:r>
              <a:rPr lang="pt-BR" sz="1600" b="1" dirty="0" smtClean="0">
                <a:solidFill>
                  <a:srgbClr val="FF0000"/>
                </a:solidFill>
              </a:rPr>
              <a:t>fixado por lei</a:t>
            </a:r>
            <a:r>
              <a:rPr lang="pt-BR" sz="1600" dirty="0" smtClean="0"/>
              <a:t>, estabelecendo um valor em moeda, reajustado periodicamente. Quando o pai e a mãe são segurados, o salário-família é devido aos dois.</a:t>
            </a:r>
            <a:br>
              <a:rPr lang="pt-BR" sz="1600" dirty="0" smtClean="0"/>
            </a:b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TABELA  - CÁLCULO DE SALÁRIO-FAMÍLIA</a:t>
            </a:r>
            <a:br>
              <a:rPr lang="pt-BR" sz="1600" dirty="0" smtClean="0"/>
            </a:br>
            <a:r>
              <a:rPr lang="pt-BR" sz="1600" dirty="0" smtClean="0"/>
              <a:t>Salário até R$ 573,58 R$ 29,41</a:t>
            </a:r>
            <a:br>
              <a:rPr lang="pt-BR" sz="1600" dirty="0" smtClean="0"/>
            </a:br>
            <a:r>
              <a:rPr lang="pt-BR" sz="1600" dirty="0" smtClean="0"/>
              <a:t>Salário de R$ 573,59 até R$ 862,11 R$ 20,73</a:t>
            </a:r>
            <a:br>
              <a:rPr lang="pt-BR" sz="1600" dirty="0" smtClean="0"/>
            </a:br>
            <a:r>
              <a:rPr lang="pt-BR" sz="1600" dirty="0" smtClean="0"/>
              <a:t>FONTE: PREVIDÊNCIA SOCIAL.</a:t>
            </a:r>
            <a:endParaRPr lang="pt-BR" sz="160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3BAD-5BC3-4F77-BF6C-F9C7AD8B379B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88640"/>
            <a:ext cx="7498080" cy="48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Salário-maternidade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: É um beneficio, tendo direito o segurado da Previdência Social por ocasião do parto, inclusive o natimorto, aborto não criminoso, adoção ou guarda judicial para fins de adoção. Considera-se parto o nascimento ocorrido a partir da 23ª semana de gestação, inclusive em caso de natimorto. </a:t>
            </a:r>
          </a:p>
          <a:p>
            <a:pPr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latin typeface="Calibri" pitchFamily="34" charset="0"/>
                <a:cs typeface="Calibri" pitchFamily="34" charset="0"/>
              </a:rPr>
              <a:t>É exigida uma carência de 10(dez) contribuições para concessão do benefício.</a:t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latin typeface="Calibri" pitchFamily="34" charset="0"/>
                <a:cs typeface="Calibri" pitchFamily="34" charset="0"/>
              </a:rPr>
              <a:t>O benefício será pago durante 120 dias e poderá ter início até 28 dias antes do parto. Se concedido antes do nascimento da criança, a comprovação será por atestado médico, se posterior ao parto, a prova será a Certidão de Nascimento.</a:t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latin typeface="Calibri" pitchFamily="34" charset="0"/>
                <a:cs typeface="Calibri" pitchFamily="34" charset="0"/>
              </a:rPr>
              <a:t>A duração do benefício será diferenciada nos casos especificados abaixo.</a:t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TABELA .SALÁRIO MATERNIDADE DE ABORTOS E ADOÇÃO, CASOS PREVISTOS EM LEI.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latin typeface="Calibri" pitchFamily="34" charset="0"/>
                <a:cs typeface="Calibri" pitchFamily="34" charset="0"/>
              </a:rPr>
              <a:t>Abortos espontâneos ou previstos em lei (estupros ou risco de vida par a mãe) Duração será de 2 (duas) semanas</a:t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latin typeface="Calibri" pitchFamily="34" charset="0"/>
                <a:cs typeface="Calibri" pitchFamily="34" charset="0"/>
              </a:rPr>
              <a:t>Adoção de criança com até 1 ano completo de idade Duração será de 120 (cento e vinte) dias</a:t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latin typeface="Calibri" pitchFamily="34" charset="0"/>
                <a:cs typeface="Calibri" pitchFamily="34" charset="0"/>
              </a:rPr>
              <a:t>Adoção de criança de 1 a 4 anos completos de idade Duração será de 60 (sessenta) dias</a:t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latin typeface="Calibri" pitchFamily="34" charset="0"/>
                <a:cs typeface="Calibri" pitchFamily="34" charset="0"/>
              </a:rPr>
              <a:t>Adoção de criança de 4 até completar 8 anos de idade Duração de 30 (trinta) dias.</a:t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b="1" dirty="0" smtClean="0">
                <a:latin typeface="Calibri" pitchFamily="34" charset="0"/>
                <a:cs typeface="Calibri" pitchFamily="34" charset="0"/>
              </a:rPr>
              <a:t>FONTE: PREVIDÊNCIA SOCIAL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.</a:t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latin typeface="Calibri" pitchFamily="34" charset="0"/>
                <a:cs typeface="Calibri" pitchFamily="34" charset="0"/>
              </a:rPr>
              <a:t>No caso de adoção de mais de uma criança, simultaneamente</a:t>
            </a:r>
            <a:r>
              <a:rPr lang="pt-B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a segurada terá direito somente ao pagamento de um salário-maternidade,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observando-se o direito segundo a idade da criança mais nova.</a:t>
            </a:r>
            <a:br>
              <a:rPr lang="pt-BR" sz="1600" dirty="0" smtClean="0">
                <a:latin typeface="Calibri" pitchFamily="34" charset="0"/>
                <a:cs typeface="Calibri" pitchFamily="34" charset="0"/>
              </a:rPr>
            </a:br>
            <a:endParaRPr lang="pt-BR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F30E-FFD9-4499-94DD-A969BF8557BA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836712"/>
            <a:ext cx="7498080" cy="583264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pt-BR" sz="5200" b="1" dirty="0" smtClean="0">
                <a:latin typeface="Calibri" pitchFamily="34" charset="0"/>
                <a:cs typeface="Calibri" pitchFamily="34" charset="0"/>
              </a:rPr>
              <a:t>Qual o valor do benefício?</a:t>
            </a:r>
            <a:r>
              <a:rPr lang="pt-BR" sz="52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>
              <a:buNone/>
            </a:pPr>
            <a:endParaRPr lang="pt-BR" sz="52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sz="5200" dirty="0" smtClean="0">
                <a:latin typeface="Calibri" pitchFamily="34" charset="0"/>
                <a:cs typeface="Calibri" pitchFamily="34" charset="0"/>
              </a:rPr>
              <a:t>	Para segurada empregada</a:t>
            </a:r>
            <a:r>
              <a:rPr lang="pt-BR" sz="5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 valor mensal igual à sua remuneração integral, no mês de seu afastamento ou em caso de salário variável, igual à média dos 6 (seis) últimos meses de trabalho</a:t>
            </a:r>
            <a:r>
              <a:rPr lang="pt-BR" sz="5200" dirty="0" smtClean="0">
                <a:latin typeface="Calibri" pitchFamily="34" charset="0"/>
                <a:cs typeface="Calibri" pitchFamily="34" charset="0"/>
              </a:rPr>
              <a:t>, apurada conforme a lei salarial ou dissídio da categoria (art.393 da CLT). Não será considerado como salário variável o décimo terceiro salário ou férias, porventura recebidos;</a:t>
            </a:r>
          </a:p>
          <a:p>
            <a:pPr algn="just">
              <a:buNone/>
            </a:pPr>
            <a:r>
              <a:rPr lang="pt-BR" sz="52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>
              <a:buNone/>
            </a:pPr>
            <a:r>
              <a:rPr lang="pt-BR" sz="52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5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Para segurada empregada doméstica: </a:t>
            </a:r>
            <a:r>
              <a:rPr lang="pt-BR" sz="5200" dirty="0" smtClean="0">
                <a:latin typeface="Calibri" pitchFamily="34" charset="0"/>
                <a:cs typeface="Calibri" pitchFamily="34" charset="0"/>
              </a:rPr>
              <a:t>valor correspondente ao do seu </a:t>
            </a:r>
            <a:r>
              <a:rPr lang="pt-BR" sz="5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último salário de contribuição</a:t>
            </a:r>
            <a:r>
              <a:rPr lang="pt-BR" sz="5200" dirty="0" smtClean="0">
                <a:latin typeface="Calibri" pitchFamily="34" charset="0"/>
                <a:cs typeface="Calibri" pitchFamily="34" charset="0"/>
              </a:rPr>
              <a:t>, que não será inferior ao do salário-mínimo e nem superior ao limite máximo do salário de contribuição.</a:t>
            </a:r>
          </a:p>
          <a:p>
            <a:pPr algn="just">
              <a:buNone/>
            </a:pPr>
            <a:endParaRPr lang="pt-BR" sz="5200" b="1" i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pt-BR" sz="5200" b="1" i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sz="52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	Salário variável é aquele recebido na forma de comissões, gratificações, horas extras, percentagens e abonos.</a:t>
            </a:r>
          </a:p>
          <a:p>
            <a:pPr algn="just">
              <a:buNone/>
            </a:pPr>
            <a:endParaRPr lang="pt-BR" sz="5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sz="52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	A liberação do pagamento do salário-maternidade é efetuada pela Agência da Previdência Social. </a:t>
            </a:r>
            <a:endParaRPr lang="pt-BR" sz="5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pt-BR" sz="5600" dirty="0" smtClean="0"/>
          </a:p>
          <a:p>
            <a:pPr>
              <a:buNone/>
            </a:pPr>
            <a:r>
              <a:rPr lang="pt-BR" sz="5600" b="1" dirty="0" smtClean="0"/>
              <a:t>	Onde requerer o salário-maternidade?</a:t>
            </a:r>
          </a:p>
          <a:p>
            <a:pPr>
              <a:buNone/>
            </a:pPr>
            <a:r>
              <a:rPr lang="pt-BR" sz="5600" dirty="0" smtClean="0"/>
              <a:t/>
            </a:r>
            <a:br>
              <a:rPr lang="pt-BR" sz="5600" dirty="0" smtClean="0"/>
            </a:br>
            <a:r>
              <a:rPr lang="pt-BR" sz="5600" dirty="0" smtClean="0"/>
              <a:t>A segurada pode requerer o salário-maternidade </a:t>
            </a:r>
            <a:r>
              <a:rPr lang="pt-BR" sz="5600" dirty="0" smtClean="0">
                <a:hlinkClick r:id="rId2"/>
              </a:rPr>
              <a:t>pela Internet</a:t>
            </a:r>
            <a:r>
              <a:rPr lang="pt-BR" sz="5600" dirty="0" smtClean="0"/>
              <a:t> ou nas Agências da Previdência Social. </a:t>
            </a:r>
          </a:p>
          <a:p>
            <a:pPr>
              <a:buNone/>
            </a:pPr>
            <a:endParaRPr lang="pt-BR" sz="5600" dirty="0" smtClean="0"/>
          </a:p>
          <a:p>
            <a:pPr>
              <a:buNone/>
            </a:pPr>
            <a:r>
              <a:rPr lang="pt-BR" sz="5600" b="1" dirty="0" smtClean="0"/>
              <a:t>	O requerimento do Salário-Maternidade só pode ser feito pela própria Segurada?</a:t>
            </a:r>
          </a:p>
          <a:p>
            <a:pPr>
              <a:buNone/>
            </a:pPr>
            <a:endParaRPr lang="pt-BR" sz="5600" dirty="0" smtClean="0"/>
          </a:p>
          <a:p>
            <a:pPr>
              <a:buNone/>
            </a:pPr>
            <a:r>
              <a:rPr lang="pt-BR" sz="5600" dirty="0" smtClean="0"/>
              <a:t>	Pela Internet, pode ser solicitado pela segurada ou pelo seu empregador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B12A-FF7F-413C-9092-804E743ACD0A}" type="datetime1">
              <a:rPr lang="pt-BR" smtClean="0"/>
              <a:t>07/09/2014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A8A6-0590-4D65-A5CE-2A1C9787A051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201</TotalTime>
  <Words>867</Words>
  <Application>Microsoft Office PowerPoint</Application>
  <PresentationFormat>Apresentação na tela (4:3)</PresentationFormat>
  <Paragraphs>456</Paragraphs>
  <Slides>67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67</vt:i4>
      </vt:variant>
    </vt:vector>
  </HeadingPairs>
  <TitlesOfParts>
    <vt:vector size="68" baseType="lpstr">
      <vt:lpstr>Solstício</vt:lpstr>
      <vt:lpstr>Folha de Pagamento </vt:lpstr>
      <vt:lpstr>Origem da folha de pagamento</vt:lpstr>
      <vt:lpstr>Conceito</vt:lpstr>
      <vt:lpstr>Salário </vt:lpstr>
      <vt:lpstr>Tipos de Salários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Proventos e Descontos</vt:lpstr>
      <vt:lpstr>Proventos</vt:lpstr>
      <vt:lpstr>Diárias para viagens </vt:lpstr>
      <vt:lpstr>Prêmio </vt:lpstr>
      <vt:lpstr>Gorjetas </vt:lpstr>
      <vt:lpstr>Abono</vt:lpstr>
      <vt:lpstr>Quebra de Caixa</vt:lpstr>
      <vt:lpstr>Representação de Salário</vt:lpstr>
      <vt:lpstr>Décimo Terceiro Salário</vt:lpstr>
      <vt:lpstr>Décimo Terceiro </vt:lpstr>
      <vt:lpstr>Décimo Terceiro </vt:lpstr>
      <vt:lpstr>Gratificação da Função </vt:lpstr>
      <vt:lpstr>Gratificação da Função</vt:lpstr>
      <vt:lpstr>Adicionais</vt:lpstr>
      <vt:lpstr>Horas Extras </vt:lpstr>
      <vt:lpstr>Apresentação do PowerPoint</vt:lpstr>
      <vt:lpstr>Hora Noturna </vt:lpstr>
      <vt:lpstr>Exemplo </vt:lpstr>
      <vt:lpstr>Adicional de Periculosidade</vt:lpstr>
      <vt:lpstr>Apresentação do PowerPoint</vt:lpstr>
      <vt:lpstr>Adicional Insalubridade</vt:lpstr>
      <vt:lpstr>Exemplo</vt:lpstr>
      <vt:lpstr>Adicional de Periculosidade </vt:lpstr>
      <vt:lpstr>Adicional de Transferência</vt:lpstr>
      <vt:lpstr>Apresentação do PowerPoint</vt:lpstr>
      <vt:lpstr>Adicional de Serviço Extraordinário</vt:lpstr>
      <vt:lpstr>Apresentação do PowerPoint</vt:lpstr>
      <vt:lpstr>DSR-DESCANSO SEMANAL REMUNERADO</vt:lpstr>
      <vt:lpstr>DSR-DESCANSO SEMANAL REMUNERADO</vt:lpstr>
      <vt:lpstr>DSR Integração do adicional Noturno </vt:lpstr>
      <vt:lpstr>DSR Integração do adicional Noturno </vt:lpstr>
      <vt:lpstr>DSR Integração do adicional Noturno </vt:lpstr>
      <vt:lpstr>DSR Integração do adicional Noturno </vt:lpstr>
      <vt:lpstr>4.1.9.2 DSR ? Integração sobre as horas extras</vt:lpstr>
      <vt:lpstr>DSR - Horista  </vt:lpstr>
      <vt:lpstr>Exemplos: </vt:lpstr>
      <vt:lpstr>Exemplos </vt:lpstr>
      <vt:lpstr>Exemplos </vt:lpstr>
      <vt:lpstr>Descontos </vt:lpstr>
      <vt:lpstr>INSS</vt:lpstr>
      <vt:lpstr>Base de cálculo do INSS</vt:lpstr>
      <vt:lpstr>Imposto de Renda (IR)</vt:lpstr>
      <vt:lpstr>Base de cálculo do IRRF</vt:lpstr>
      <vt:lpstr>Contribuição Sindical</vt:lpstr>
      <vt:lpstr>Contribuição Sindical</vt:lpstr>
      <vt:lpstr>4.2.4 Pensão Alimentícia</vt:lpstr>
      <vt:lpstr>Vale transporte</vt:lpstr>
      <vt:lpstr>VALE TRANSPORTE</vt:lpstr>
      <vt:lpstr>Assistência Médica, odontológica, farmácia, seguro ou associação.</vt:lpstr>
      <vt:lpstr>FALTAS E ATRASOS</vt:lpstr>
      <vt:lpstr>Fundo de Garantia do Tempo de Serviço (FGTS)</vt:lpstr>
      <vt:lpstr>Adiantamentos </vt:lpstr>
      <vt:lpstr>Rescisão do contrato de trabalho</vt:lpstr>
      <vt:lpstr>Apresentação do PowerPoint</vt:lpstr>
      <vt:lpstr>Apresentação do PowerPoint</vt:lpstr>
      <vt:lpstr>Apresentação do PowerPoint</vt:lpstr>
      <vt:lpstr>Nova rescisão </vt:lpstr>
    </vt:vector>
  </TitlesOfParts>
  <Company>Blue Tree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Folha de Pagamento</dc:title>
  <dc:creator>Thiago Gomes</dc:creator>
  <cp:lastModifiedBy>Lima</cp:lastModifiedBy>
  <cp:revision>10</cp:revision>
  <dcterms:created xsi:type="dcterms:W3CDTF">2012-11-08T18:51:42Z</dcterms:created>
  <dcterms:modified xsi:type="dcterms:W3CDTF">2014-09-07T14:20:21Z</dcterms:modified>
</cp:coreProperties>
</file>